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590" r:id="rId3"/>
    <p:sldId id="593" r:id="rId4"/>
    <p:sldId id="595" r:id="rId5"/>
    <p:sldId id="605" r:id="rId6"/>
    <p:sldId id="603" r:id="rId7"/>
    <p:sldId id="618" r:id="rId8"/>
    <p:sldId id="619" r:id="rId9"/>
    <p:sldId id="653" r:id="rId10"/>
    <p:sldId id="522" r:id="rId11"/>
    <p:sldId id="584" r:id="rId12"/>
    <p:sldId id="626" r:id="rId13"/>
    <p:sldId id="662" r:id="rId14"/>
    <p:sldId id="663" r:id="rId15"/>
    <p:sldId id="589" r:id="rId16"/>
    <p:sldId id="639" r:id="rId17"/>
    <p:sldId id="661" r:id="rId18"/>
    <p:sldId id="659" r:id="rId19"/>
    <p:sldId id="660" r:id="rId20"/>
    <p:sldId id="654" r:id="rId21"/>
    <p:sldId id="655" r:id="rId22"/>
    <p:sldId id="656" r:id="rId23"/>
    <p:sldId id="657" r:id="rId24"/>
    <p:sldId id="658" r:id="rId25"/>
    <p:sldId id="627" r:id="rId26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600"/>
    <a:srgbClr val="945200"/>
    <a:srgbClr val="535353"/>
    <a:srgbClr val="C0504D"/>
    <a:srgbClr val="F89647"/>
    <a:srgbClr val="404040"/>
    <a:srgbClr val="C10000"/>
    <a:srgbClr val="F79745"/>
    <a:srgbClr val="FFBA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028"/>
    <p:restoredTop sz="93195"/>
  </p:normalViewPr>
  <p:slideViewPr>
    <p:cSldViewPr>
      <p:cViewPr>
        <p:scale>
          <a:sx n="92" d="100"/>
          <a:sy n="92" d="100"/>
        </p:scale>
        <p:origin x="1504" y="4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/Users/kwang/Dropbox/pmrs/paper/lmdbio/data/data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/Users/kwang/Dropbox/pmrs/paper/lmdbio/data/data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/Users/kwang/Dropbox/pmrs/papers/lmdbio-opt/data/data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/Users/kwang/Dropbox/pmrs/papers/lmdbio-opt/data/data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/Users/kwang/Dropbox/pmrs/papers/lmdbio-opt/data/data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file://localhost//Users/kwang/Dropbox/pmrs/papers/lmdbio-opt/data/data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oleObject" Target="file://localhost//Users/kwang/Dropbox/pmrs/paper/lmdbio/data/data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oleObject" Target="file://localhost//Users/kwang/Dropbox/pmrs/papers/lmdbio-opt/data/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7851930094104"/>
          <c:y val="0.0405750128691541"/>
          <c:w val="0.784656712118302"/>
          <c:h val="0.695475118945785"/>
        </c:manualLayout>
      </c:layout>
      <c:lineChart>
        <c:grouping val="standard"/>
        <c:varyColors val="0"/>
        <c:ser>
          <c:idx val="0"/>
          <c:order val="0"/>
          <c:tx>
            <c:strRef>
              <c:f>'[data.xlsx]cifar init analysis'!$B$10</c:f>
              <c:strCache>
                <c:ptCount val="1"/>
                <c:pt idx="0">
                  <c:v>Caffe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analysis'!$C$10:$L$10</c:f>
              <c:numCache>
                <c:formatCode>General</c:formatCode>
                <c:ptCount val="10"/>
                <c:pt idx="0">
                  <c:v>2.0891613072E10</c:v>
                </c:pt>
                <c:pt idx="1">
                  <c:v>1.09404002792E10</c:v>
                </c:pt>
                <c:pt idx="2">
                  <c:v>6.2826400116E9</c:v>
                </c:pt>
                <c:pt idx="3">
                  <c:v>4.4970108566E9</c:v>
                </c:pt>
                <c:pt idx="4">
                  <c:v>2.5816687201E9</c:v>
                </c:pt>
                <c:pt idx="5">
                  <c:v>1.1355731894E9</c:v>
                </c:pt>
                <c:pt idx="6">
                  <c:v>1.0706852865E9</c:v>
                </c:pt>
                <c:pt idx="7">
                  <c:v>7.431772966E8</c:v>
                </c:pt>
                <c:pt idx="8">
                  <c:v>7.375313471E8</c:v>
                </c:pt>
                <c:pt idx="9">
                  <c:v>8.150736101E8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'[data.xlsx]cifar init analysis'!$B$11</c:f>
              <c:strCache>
                <c:ptCount val="1"/>
                <c:pt idx="0">
                  <c:v>Ideal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analysis'!$C$11:$L$11</c:f>
              <c:numCache>
                <c:formatCode>General</c:formatCode>
                <c:ptCount val="10"/>
                <c:pt idx="0">
                  <c:v>2.0891613072E10</c:v>
                </c:pt>
                <c:pt idx="1">
                  <c:v>1.0445806536E10</c:v>
                </c:pt>
                <c:pt idx="2">
                  <c:v>5.222903268E9</c:v>
                </c:pt>
                <c:pt idx="3">
                  <c:v>2.611451634E9</c:v>
                </c:pt>
                <c:pt idx="4">
                  <c:v>1.305725817E9</c:v>
                </c:pt>
                <c:pt idx="5">
                  <c:v>6.528629085E8</c:v>
                </c:pt>
                <c:pt idx="6">
                  <c:v>3.2643145425E8</c:v>
                </c:pt>
                <c:pt idx="7">
                  <c:v>1.63215727125E8</c:v>
                </c:pt>
                <c:pt idx="8">
                  <c:v>8.16078635625E7</c:v>
                </c:pt>
                <c:pt idx="9">
                  <c:v>4.080393178125E7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81908160"/>
        <c:axId val="-2120964400"/>
      </c:lineChart>
      <c:catAx>
        <c:axId val="-20819081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20964400"/>
        <c:crosses val="autoZero"/>
        <c:auto val="1"/>
        <c:lblAlgn val="ctr"/>
        <c:lblOffset val="100"/>
        <c:noMultiLvlLbl val="0"/>
      </c:catAx>
      <c:valAx>
        <c:axId val="-2120964400"/>
        <c:scaling>
          <c:logBase val="10.0"/>
          <c:orientation val="minMax"/>
          <c:min val="1.0E7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0.0121951219512195"/>
              <c:y val="0.32859142607174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81908160"/>
        <c:crosses val="autoZero"/>
        <c:crossBetween val="between"/>
        <c:dispUnits>
          <c:builtInUnit val="millions"/>
        </c:dispUnits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838320026614"/>
          <c:y val="0.0387904636920385"/>
          <c:w val="0.731877792677648"/>
          <c:h val="0.635416666666667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'[data.xlsx]cifar init analysis'!$B$2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analysis'!$C$2:$L$2</c:f>
              <c:numCache>
                <c:formatCode>General</c:formatCode>
                <c:ptCount val="10"/>
                <c:pt idx="0">
                  <c:v>3.93468E7</c:v>
                </c:pt>
                <c:pt idx="1">
                  <c:v>5.61986E8</c:v>
                </c:pt>
                <c:pt idx="2">
                  <c:v>9.62403E8</c:v>
                </c:pt>
                <c:pt idx="3">
                  <c:v>1.58881E9</c:v>
                </c:pt>
                <c:pt idx="4">
                  <c:v>9.46336875E8</c:v>
                </c:pt>
                <c:pt idx="5">
                  <c:v>2.584045E8</c:v>
                </c:pt>
                <c:pt idx="6">
                  <c:v>4.58545E8</c:v>
                </c:pt>
                <c:pt idx="7">
                  <c:v>3.48605E8</c:v>
                </c:pt>
                <c:pt idx="8">
                  <c:v>4.46834E8</c:v>
                </c:pt>
                <c:pt idx="9">
                  <c:v>5.65009E8</c:v>
                </c:pt>
              </c:numCache>
            </c:numRef>
          </c:val>
        </c:ser>
        <c:ser>
          <c:idx val="1"/>
          <c:order val="1"/>
          <c:tx>
            <c:strRef>
              <c:f>'[data.xlsx]cifar init analysis'!$B$3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analysis'!$C$3:$L$3</c:f>
              <c:numCache>
                <c:formatCode>General</c:formatCode>
                <c:ptCount val="10"/>
                <c:pt idx="0">
                  <c:v>4.69182E7</c:v>
                </c:pt>
                <c:pt idx="1">
                  <c:v>2.33317E7</c:v>
                </c:pt>
                <c:pt idx="2">
                  <c:v>1.1833475E7</c:v>
                </c:pt>
                <c:pt idx="3">
                  <c:v>6.14823E6</c:v>
                </c:pt>
                <c:pt idx="4">
                  <c:v>3.26506E6</c:v>
                </c:pt>
                <c:pt idx="5">
                  <c:v>1.64462E6</c:v>
                </c:pt>
                <c:pt idx="6">
                  <c:v>835047.0</c:v>
                </c:pt>
                <c:pt idx="7">
                  <c:v>423364.0</c:v>
                </c:pt>
                <c:pt idx="8">
                  <c:v>219651.0</c:v>
                </c:pt>
                <c:pt idx="9">
                  <c:v>118647.0</c:v>
                </c:pt>
              </c:numCache>
            </c:numRef>
          </c:val>
        </c:ser>
        <c:ser>
          <c:idx val="2"/>
          <c:order val="2"/>
          <c:tx>
            <c:strRef>
              <c:f>'[data.xlsx]cifar init analysis'!$B$4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analysis'!$C$4:$L$4</c:f>
              <c:numCache>
                <c:formatCode>General</c:formatCode>
                <c:ptCount val="10"/>
                <c:pt idx="0">
                  <c:v>9.0955532E9</c:v>
                </c:pt>
                <c:pt idx="1">
                  <c:v>4.508044E9</c:v>
                </c:pt>
                <c:pt idx="2">
                  <c:v>2.311427E9</c:v>
                </c:pt>
                <c:pt idx="3">
                  <c:v>1.19626E9</c:v>
                </c:pt>
                <c:pt idx="4">
                  <c:v>6.26175E8</c:v>
                </c:pt>
                <c:pt idx="5">
                  <c:v>3.214555E8</c:v>
                </c:pt>
                <c:pt idx="6">
                  <c:v>1.67692E8</c:v>
                </c:pt>
                <c:pt idx="7">
                  <c:v>8.5335E7</c:v>
                </c:pt>
                <c:pt idx="8">
                  <c:v>4.3493E7</c:v>
                </c:pt>
                <c:pt idx="9">
                  <c:v>2.305E7</c:v>
                </c:pt>
              </c:numCache>
            </c:numRef>
          </c:val>
        </c:ser>
        <c:ser>
          <c:idx val="3"/>
          <c:order val="3"/>
          <c:tx>
            <c:strRef>
              <c:f>'[data.xlsx]cifar init analysis'!$B$5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analysis'!$C$5:$L$5</c:f>
              <c:numCache>
                <c:formatCode>General</c:formatCode>
                <c:ptCount val="10"/>
                <c:pt idx="0">
                  <c:v>1.17096E10</c:v>
                </c:pt>
                <c:pt idx="1">
                  <c:v>5.82256E9</c:v>
                </c:pt>
                <c:pt idx="2">
                  <c:v>2.93151E9</c:v>
                </c:pt>
                <c:pt idx="3">
                  <c:v>1.52564375E9</c:v>
                </c:pt>
                <c:pt idx="4">
                  <c:v>8.09997E8</c:v>
                </c:pt>
                <c:pt idx="5">
                  <c:v>4.05362E8</c:v>
                </c:pt>
                <c:pt idx="6">
                  <c:v>2.03854E8</c:v>
                </c:pt>
                <c:pt idx="7">
                  <c:v>1.02095E8</c:v>
                </c:pt>
                <c:pt idx="8">
                  <c:v>5.14115E7</c:v>
                </c:pt>
                <c:pt idx="9">
                  <c:v>2.61932E7</c:v>
                </c:pt>
              </c:numCache>
            </c:numRef>
          </c:val>
        </c:ser>
        <c:ser>
          <c:idx val="4"/>
          <c:order val="4"/>
          <c:tx>
            <c:strRef>
              <c:f>'[data.xlsx]cifar init analysis'!$B$6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analysis'!$C$6:$L$6</c:f>
              <c:numCache>
                <c:formatCode>General</c:formatCode>
                <c:ptCount val="10"/>
                <c:pt idx="0">
                  <c:v>10945.7</c:v>
                </c:pt>
                <c:pt idx="1">
                  <c:v>2.39459E7</c:v>
                </c:pt>
                <c:pt idx="2">
                  <c:v>6.47974E7</c:v>
                </c:pt>
                <c:pt idx="3">
                  <c:v>1.79379925E8</c:v>
                </c:pt>
                <c:pt idx="4">
                  <c:v>1.94833E8</c:v>
                </c:pt>
                <c:pt idx="5">
                  <c:v>1.46964E8</c:v>
                </c:pt>
                <c:pt idx="6">
                  <c:v>2.32938E8</c:v>
                </c:pt>
                <c:pt idx="7">
                  <c:v>1.88068E8</c:v>
                </c:pt>
                <c:pt idx="8">
                  <c:v>1.65845E8</c:v>
                </c:pt>
                <c:pt idx="9">
                  <c:v>1.54752E8</c:v>
                </c:pt>
              </c:numCache>
            </c:numRef>
          </c:val>
        </c:ser>
        <c:ser>
          <c:idx val="5"/>
          <c:order val="5"/>
          <c:tx>
            <c:strRef>
              <c:f>'[data.xlsx]cifar init analysis'!$B$7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analysis'!$C$7:$L$7</c:f>
              <c:numCache>
                <c:formatCode>General</c:formatCode>
                <c:ptCount val="10"/>
                <c:pt idx="0">
                  <c:v>203.0</c:v>
                </c:pt>
                <c:pt idx="1">
                  <c:v>368386.0</c:v>
                </c:pt>
                <c:pt idx="2">
                  <c:v>493889.0</c:v>
                </c:pt>
                <c:pt idx="3">
                  <c:v>588391.0</c:v>
                </c:pt>
                <c:pt idx="4">
                  <c:v>811720.0</c:v>
                </c:pt>
                <c:pt idx="5">
                  <c:v>1.47128E6</c:v>
                </c:pt>
                <c:pt idx="6">
                  <c:v>6.50754E6</c:v>
                </c:pt>
                <c:pt idx="7">
                  <c:v>1.8336E7</c:v>
                </c:pt>
                <c:pt idx="8">
                  <c:v>2.94145E7</c:v>
                </c:pt>
                <c:pt idx="9">
                  <c:v>4.56384E7</c:v>
                </c:pt>
              </c:numCache>
            </c:numRef>
          </c:val>
        </c:ser>
        <c:ser>
          <c:idx val="6"/>
          <c:order val="6"/>
          <c:tx>
            <c:strRef>
              <c:f>'[data.xlsx]cifar init analysis'!$B$8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analysis'!$C$8:$L$8</c:f>
              <c:numCache>
                <c:formatCode>General</c:formatCode>
                <c:ptCount val="10"/>
                <c:pt idx="0">
                  <c:v>152984.0</c:v>
                </c:pt>
                <c:pt idx="1">
                  <c:v>134051.0</c:v>
                </c:pt>
                <c:pt idx="2">
                  <c:v>144763.0</c:v>
                </c:pt>
                <c:pt idx="3">
                  <c:v>148618.0</c:v>
                </c:pt>
                <c:pt idx="4">
                  <c:v>211824.0</c:v>
                </c:pt>
                <c:pt idx="5">
                  <c:v>232372.0</c:v>
                </c:pt>
                <c:pt idx="6">
                  <c:v>273737.0</c:v>
                </c:pt>
                <c:pt idx="7">
                  <c:v>274481.0</c:v>
                </c:pt>
                <c:pt idx="8">
                  <c:v>272934.0</c:v>
                </c:pt>
                <c:pt idx="9">
                  <c:v>271725.0</c:v>
                </c:pt>
              </c:numCache>
            </c:numRef>
          </c:val>
        </c:ser>
        <c:ser>
          <c:idx val="7"/>
          <c:order val="7"/>
          <c:tx>
            <c:strRef>
              <c:f>'[data.xlsx]cifar init analysis'!$B$9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analysis'!$C$9:$L$9</c:f>
              <c:numCache>
                <c:formatCode>General</c:formatCode>
                <c:ptCount val="10"/>
                <c:pt idx="0">
                  <c:v>30739.3</c:v>
                </c:pt>
                <c:pt idx="1">
                  <c:v>30242.2</c:v>
                </c:pt>
                <c:pt idx="2">
                  <c:v>30484.6</c:v>
                </c:pt>
                <c:pt idx="3">
                  <c:v>31942.6</c:v>
                </c:pt>
                <c:pt idx="4">
                  <c:v>38241.1</c:v>
                </c:pt>
                <c:pt idx="5">
                  <c:v>38917.4</c:v>
                </c:pt>
                <c:pt idx="6">
                  <c:v>39962.5</c:v>
                </c:pt>
                <c:pt idx="7">
                  <c:v>40451.6</c:v>
                </c:pt>
                <c:pt idx="8">
                  <c:v>40762.1</c:v>
                </c:pt>
                <c:pt idx="9">
                  <c:v>40638.1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67970448"/>
        <c:axId val="-2120341328"/>
      </c:barChart>
      <c:catAx>
        <c:axId val="-20679704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20341328"/>
        <c:crosses val="autoZero"/>
        <c:auto val="1"/>
        <c:lblAlgn val="ctr"/>
        <c:lblOffset val="100"/>
        <c:noMultiLvlLbl val="0"/>
      </c:catAx>
      <c:valAx>
        <c:axId val="-2120341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Execution Time Breakdown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67970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17269369106639"/>
          <c:y val="0.822509477981919"/>
          <c:w val="0.948273063089336"/>
          <c:h val="0.1612868183143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4059978613784"/>
          <c:y val="0.0398321303587052"/>
          <c:w val="0.712775104500826"/>
          <c:h val="0.639494932925051"/>
        </c:manualLayout>
      </c:layout>
      <c:barChart>
        <c:barDir val="col"/>
        <c:grouping val="clustered"/>
        <c:varyColors val="0"/>
        <c:ser>
          <c:idx val="3"/>
          <c:order val="3"/>
          <c:tx>
            <c:strRef>
              <c:f>'[data.xlsx]cifar perf'!$B$11</c:f>
              <c:strCache>
                <c:ptCount val="1"/>
                <c:pt idx="0">
                  <c:v>Improvement LMDB -&gt; LMDBIO-DM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'[data.xlsx]cifar perf'!$C$11:$H$11</c:f>
              <c:numCache>
                <c:formatCode>0.00</c:formatCode>
                <c:ptCount val="6"/>
                <c:pt idx="0">
                  <c:v>1.713658698539177</c:v>
                </c:pt>
                <c:pt idx="1">
                  <c:v>1.403700575208051</c:v>
                </c:pt>
                <c:pt idx="2">
                  <c:v>2.278948151612423</c:v>
                </c:pt>
                <c:pt idx="3">
                  <c:v>2.207578913635635</c:v>
                </c:pt>
                <c:pt idx="4">
                  <c:v>2.649860476460335</c:v>
                </c:pt>
                <c:pt idx="5">
                  <c:v>1.411227925822466</c:v>
                </c:pt>
              </c:numCache>
            </c:numRef>
          </c:val>
        </c:ser>
        <c:ser>
          <c:idx val="4"/>
          <c:order val="4"/>
          <c:tx>
            <c:strRef>
              <c:f>'[data.xlsx]cifar perf'!$B$12</c:f>
              <c:strCache>
                <c:ptCount val="1"/>
                <c:pt idx="0">
                  <c:v>Improvement LMDBIO-LMM -&gt; LMDBIO-DM 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'[data.xlsx]cifar perf'!$C$12:$H$12</c:f>
              <c:numCache>
                <c:formatCode>0.00</c:formatCode>
                <c:ptCount val="6"/>
                <c:pt idx="0">
                  <c:v>1.02839973439575</c:v>
                </c:pt>
                <c:pt idx="1">
                  <c:v>1.051480564003181</c:v>
                </c:pt>
                <c:pt idx="2">
                  <c:v>1.299156055355966</c:v>
                </c:pt>
                <c:pt idx="3">
                  <c:v>1.304794459577347</c:v>
                </c:pt>
                <c:pt idx="4">
                  <c:v>1.871233043765199</c:v>
                </c:pt>
                <c:pt idx="5">
                  <c:v>1.169613347530873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34473824"/>
        <c:axId val="-2064865248"/>
      </c:barChart>
      <c:lineChart>
        <c:grouping val="standard"/>
        <c:varyColors val="0"/>
        <c:ser>
          <c:idx val="1"/>
          <c:order val="0"/>
          <c:tx>
            <c:strRef>
              <c:f>'[data.xlsx]cifar init analysis'!$B$10</c:f>
              <c:strCache>
                <c:ptCount val="1"/>
                <c:pt idx="0">
                  <c:v>Caffe/LMDB</c:v>
                </c:pt>
              </c:strCache>
            </c:strRef>
          </c:tx>
          <c:spPr>
            <a:ln w="444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'[data.xlsx]cifar init analysis'!$G$10:$L$10</c:f>
              <c:numCache>
                <c:formatCode>0.00E+00</c:formatCode>
                <c:ptCount val="6"/>
                <c:pt idx="0">
                  <c:v>2.58077E6</c:v>
                </c:pt>
                <c:pt idx="1">
                  <c:v>1.135E6</c:v>
                </c:pt>
                <c:pt idx="2">
                  <c:v>1.07204E6</c:v>
                </c:pt>
                <c:pt idx="3" formatCode="General">
                  <c:v>743985.0</c:v>
                </c:pt>
                <c:pt idx="4" formatCode="General">
                  <c:v>738797.0</c:v>
                </c:pt>
                <c:pt idx="5" formatCode="General">
                  <c:v>816401.0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'[data.xlsx]cifar init analysis'!$B$50</c:f>
              <c:strCache>
                <c:ptCount val="1"/>
                <c:pt idx="0">
                  <c:v>Caffe/LMDBIO-LMM</c:v>
                </c:pt>
              </c:strCache>
            </c:strRef>
          </c:tx>
          <c:spPr>
            <a:ln w="44450" cap="rnd">
              <a:solidFill>
                <a:schemeClr val="bg2"/>
              </a:solidFill>
              <a:prstDash val="sysDash"/>
              <a:round/>
            </a:ln>
            <a:effectLst/>
          </c:spPr>
          <c:marker>
            <c:symbol val="none"/>
          </c:marker>
          <c:val>
            <c:numRef>
              <c:f>'[data.xlsx]cifar init analysis'!$G$50:$L$50</c:f>
              <c:numCache>
                <c:formatCode>General</c:formatCode>
                <c:ptCount val="6"/>
                <c:pt idx="0">
                  <c:v>1.54877E6</c:v>
                </c:pt>
                <c:pt idx="1">
                  <c:v>850203.0</c:v>
                </c:pt>
                <c:pt idx="2">
                  <c:v>611136.0</c:v>
                </c:pt>
                <c:pt idx="3">
                  <c:v>439734.0</c:v>
                </c:pt>
                <c:pt idx="4">
                  <c:v>521711.0</c:v>
                </c:pt>
                <c:pt idx="5">
                  <c:v>676626.0</c:v>
                </c:pt>
              </c:numCache>
            </c:numRef>
          </c:val>
          <c:smooth val="0"/>
        </c:ser>
        <c:ser>
          <c:idx val="0"/>
          <c:order val="2"/>
          <c:tx>
            <c:strRef>
              <c:f>'[data.xlsx]cifar perf'!$B$10</c:f>
              <c:strCache>
                <c:ptCount val="1"/>
                <c:pt idx="0">
                  <c:v>Caffe/LMDBIO-DM</c:v>
                </c:pt>
              </c:strCache>
            </c:strRef>
          </c:tx>
          <c:spPr>
            <a:ln w="44450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none"/>
          </c:marker>
          <c:cat>
            <c:numRef>
              <c:f>'[data.xlsx]cifar perf'!$C$1:$H$1</c:f>
              <c:numCache>
                <c:formatCode>General</c:formatCode>
                <c:ptCount val="6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  <c:pt idx="5">
                  <c:v>512.0</c:v>
                </c:pt>
              </c:numCache>
            </c:numRef>
          </c:cat>
          <c:val>
            <c:numRef>
              <c:f>'[data.xlsx]cifar perf'!$C$10:$H$10</c:f>
              <c:numCache>
                <c:formatCode>General</c:formatCode>
                <c:ptCount val="6"/>
                <c:pt idx="0" formatCode="0.00E+00">
                  <c:v>1.506E6</c:v>
                </c:pt>
                <c:pt idx="1">
                  <c:v>808577.0</c:v>
                </c:pt>
                <c:pt idx="2">
                  <c:v>470410.0</c:v>
                </c:pt>
                <c:pt idx="3">
                  <c:v>337014.0</c:v>
                </c:pt>
                <c:pt idx="4">
                  <c:v>278806.0</c:v>
                </c:pt>
                <c:pt idx="5">
                  <c:v>578504.0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63994512"/>
        <c:axId val="-2067401808"/>
      </c:lineChart>
      <c:catAx>
        <c:axId val="-206399451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67401808"/>
        <c:crosses val="autoZero"/>
        <c:auto val="1"/>
        <c:lblAlgn val="ctr"/>
        <c:lblOffset val="100"/>
        <c:noMultiLvlLbl val="0"/>
      </c:catAx>
      <c:valAx>
        <c:axId val="-2067401808"/>
        <c:scaling>
          <c:logBase val="10.0"/>
          <c:orientation val="minMax"/>
          <c:min val="1000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0.00925925925925926"/>
              <c:y val="0.2754013560804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63994512"/>
        <c:crosses val="autoZero"/>
        <c:crossBetween val="between"/>
        <c:dispUnits>
          <c:builtInUnit val="thousands"/>
        </c:dispUnits>
      </c:valAx>
      <c:valAx>
        <c:axId val="-2064865248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Factor of Improvment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34473824"/>
        <c:crosses val="max"/>
        <c:crossBetween val="between"/>
      </c:valAx>
      <c:catAx>
        <c:axId val="-2034473824"/>
        <c:scaling>
          <c:orientation val="minMax"/>
        </c:scaling>
        <c:delete val="1"/>
        <c:axPos val="b"/>
        <c:majorTickMark val="out"/>
        <c:minorTickMark val="none"/>
        <c:tickLblPos val="nextTo"/>
        <c:crossAx val="-206486524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432561728395062"/>
          <c:y val="0.794606478984647"/>
          <c:w val="0.913487654320988"/>
          <c:h val="0.19150451227843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8235743259365"/>
          <c:y val="0.0504571303587051"/>
          <c:w val="0.76170245764734"/>
          <c:h val="0.642755501716132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'[data.xlsx]cifar perf'!$B$2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  <c:pt idx="5">
                  <c:v>512.0</c:v>
                </c:pt>
              </c:numCache>
            </c:numRef>
          </c:cat>
          <c:val>
            <c:numRef>
              <c:f>'[data.xlsx]cifar perf'!$C$2:$H$2</c:f>
              <c:numCache>
                <c:formatCode>0.00E+00</c:formatCode>
                <c:ptCount val="6"/>
                <c:pt idx="0">
                  <c:v>2.90082E7</c:v>
                </c:pt>
                <c:pt idx="1">
                  <c:v>5.72606E7</c:v>
                </c:pt>
                <c:pt idx="2" formatCode="General">
                  <c:v>8.05844E7</c:v>
                </c:pt>
                <c:pt idx="3">
                  <c:v>1.27467E8</c:v>
                </c:pt>
                <c:pt idx="4" formatCode="General">
                  <c:v>1.61985E8</c:v>
                </c:pt>
                <c:pt idx="5" formatCode="General">
                  <c:v>3.46988E8</c:v>
                </c:pt>
              </c:numCache>
            </c:numRef>
          </c:val>
        </c:ser>
        <c:ser>
          <c:idx val="1"/>
          <c:order val="1"/>
          <c:tx>
            <c:strRef>
              <c:f>'[data.xlsx]cifar perf'!$B$3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  <c:pt idx="5">
                  <c:v>512.0</c:v>
                </c:pt>
              </c:numCache>
            </c:numRef>
          </c:cat>
          <c:val>
            <c:numRef>
              <c:f>'[data.xlsx]cifar perf'!$C$3:$H$3</c:f>
              <c:numCache>
                <c:formatCode>0.00E+00</c:formatCode>
                <c:ptCount val="6"/>
                <c:pt idx="0">
                  <c:v>3.44739E6</c:v>
                </c:pt>
                <c:pt idx="1">
                  <c:v>1.69627E6</c:v>
                </c:pt>
                <c:pt idx="2" formatCode="General">
                  <c:v>839796.0</c:v>
                </c:pt>
                <c:pt idx="3" formatCode="General">
                  <c:v>416482.0</c:v>
                </c:pt>
                <c:pt idx="4" formatCode="General">
                  <c:v>214943.0</c:v>
                </c:pt>
                <c:pt idx="5" formatCode="General">
                  <c:v>114124.0</c:v>
                </c:pt>
              </c:numCache>
            </c:numRef>
          </c:val>
        </c:ser>
        <c:ser>
          <c:idx val="2"/>
          <c:order val="2"/>
          <c:tx>
            <c:strRef>
              <c:f>'[data.xlsx]cifar perf'!$B$4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  <c:pt idx="5">
                  <c:v>512.0</c:v>
                </c:pt>
              </c:numCache>
            </c:numRef>
          </c:cat>
          <c:val>
            <c:numRef>
              <c:f>'[data.xlsx]cifar perf'!$C$4:$H$4</c:f>
              <c:numCache>
                <c:formatCode>General</c:formatCode>
                <c:ptCount val="6"/>
                <c:pt idx="0">
                  <c:v>6.281448E8</c:v>
                </c:pt>
                <c:pt idx="1">
                  <c:v>3.134654E8</c:v>
                </c:pt>
                <c:pt idx="2">
                  <c:v>1.561866E8</c:v>
                </c:pt>
                <c:pt idx="3">
                  <c:v>7.806E7</c:v>
                </c:pt>
                <c:pt idx="4">
                  <c:v>3.9107E7</c:v>
                </c:pt>
                <c:pt idx="5">
                  <c:v>2.0051E7</c:v>
                </c:pt>
              </c:numCache>
            </c:numRef>
          </c:val>
        </c:ser>
        <c:ser>
          <c:idx val="3"/>
          <c:order val="3"/>
          <c:tx>
            <c:strRef>
              <c:f>'[data.xlsx]cifar perf'!$B$5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  <c:pt idx="5">
                  <c:v>512.0</c:v>
                </c:pt>
              </c:numCache>
            </c:numRef>
          </c:cat>
          <c:val>
            <c:numRef>
              <c:f>'[data.xlsx]cifar perf'!$C$5:$H$5</c:f>
              <c:numCache>
                <c:formatCode>0.00E+00</c:formatCode>
                <c:ptCount val="6"/>
                <c:pt idx="0">
                  <c:v>8.31562E8</c:v>
                </c:pt>
                <c:pt idx="1">
                  <c:v>4.12051E8</c:v>
                </c:pt>
                <c:pt idx="2">
                  <c:v>2.04726E8</c:v>
                </c:pt>
                <c:pt idx="3">
                  <c:v>1.01992E8</c:v>
                </c:pt>
                <c:pt idx="4">
                  <c:v>5.04517E7</c:v>
                </c:pt>
                <c:pt idx="5">
                  <c:v>2.51993E7</c:v>
                </c:pt>
              </c:numCache>
            </c:numRef>
          </c:val>
        </c:ser>
        <c:ser>
          <c:idx val="4"/>
          <c:order val="4"/>
          <c:tx>
            <c:strRef>
              <c:f>'[data.xlsx]cifar perf'!$B$6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  <c:pt idx="5">
                  <c:v>512.0</c:v>
                </c:pt>
              </c:numCache>
            </c:numRef>
          </c:cat>
          <c:val>
            <c:numRef>
              <c:f>'[data.xlsx]cifar perf'!$C$6:$H$6</c:f>
              <c:numCache>
                <c:formatCode>0.00E+00</c:formatCode>
                <c:ptCount val="6"/>
                <c:pt idx="0">
                  <c:v>1.50113E7</c:v>
                </c:pt>
                <c:pt idx="1">
                  <c:v>2.34986E7</c:v>
                </c:pt>
                <c:pt idx="2">
                  <c:v>2.59346E7</c:v>
                </c:pt>
                <c:pt idx="3" formatCode="General">
                  <c:v>2.59832E7</c:v>
                </c:pt>
                <c:pt idx="4">
                  <c:v>2.36681E7</c:v>
                </c:pt>
                <c:pt idx="5">
                  <c:v>1.8232E8</c:v>
                </c:pt>
              </c:numCache>
            </c:numRef>
          </c:val>
        </c:ser>
        <c:ser>
          <c:idx val="5"/>
          <c:order val="5"/>
          <c:tx>
            <c:strRef>
              <c:f>'[data.xlsx]cifar perf'!$B$7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  <c:pt idx="5">
                  <c:v>512.0</c:v>
                </c:pt>
              </c:numCache>
            </c:numRef>
          </c:cat>
          <c:val>
            <c:numRef>
              <c:f>'[data.xlsx]cifar perf'!$C$7:$H$7</c:f>
              <c:numCache>
                <c:formatCode>0.00E+00</c:formatCode>
                <c:ptCount val="6"/>
                <c:pt idx="0" formatCode="General">
                  <c:v>1.01654E6</c:v>
                </c:pt>
                <c:pt idx="1">
                  <c:v>1.21642E6</c:v>
                </c:pt>
                <c:pt idx="2">
                  <c:v>1.81272E6</c:v>
                </c:pt>
                <c:pt idx="3">
                  <c:v>2.31473E6</c:v>
                </c:pt>
                <c:pt idx="4">
                  <c:v>2.23123E6</c:v>
                </c:pt>
                <c:pt idx="5" formatCode="General">
                  <c:v>1.98604E6</c:v>
                </c:pt>
              </c:numCache>
            </c:numRef>
          </c:val>
        </c:ser>
        <c:ser>
          <c:idx val="6"/>
          <c:order val="6"/>
          <c:tx>
            <c:strRef>
              <c:f>'[data.xlsx]cifar perf'!$B$8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  <c:pt idx="5">
                  <c:v>512.0</c:v>
                </c:pt>
              </c:numCache>
            </c:numRef>
          </c:cat>
          <c:val>
            <c:numRef>
              <c:f>'[data.xlsx]cifar perf'!$C$8:$H$8</c:f>
              <c:numCache>
                <c:formatCode>General</c:formatCode>
                <c:ptCount val="6"/>
                <c:pt idx="0">
                  <c:v>190153.0</c:v>
                </c:pt>
                <c:pt idx="1">
                  <c:v>209569.0</c:v>
                </c:pt>
                <c:pt idx="2">
                  <c:v>211101.0</c:v>
                </c:pt>
                <c:pt idx="3">
                  <c:v>217823.0</c:v>
                </c:pt>
                <c:pt idx="4">
                  <c:v>250530.0</c:v>
                </c:pt>
                <c:pt idx="5">
                  <c:v>256349.0</c:v>
                </c:pt>
              </c:numCache>
            </c:numRef>
          </c:val>
        </c:ser>
        <c:ser>
          <c:idx val="7"/>
          <c:order val="7"/>
          <c:tx>
            <c:strRef>
              <c:f>'[data.xlsx]cifar perf'!$B$9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perf'!$C$1:$H$1</c:f>
              <c:numCache>
                <c:formatCode>General</c:formatCode>
                <c:ptCount val="6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  <c:pt idx="5">
                  <c:v>512.0</c:v>
                </c:pt>
              </c:numCache>
            </c:numRef>
          </c:cat>
          <c:val>
            <c:numRef>
              <c:f>'[data.xlsx]cifar perf'!$C$9:$H$9</c:f>
              <c:numCache>
                <c:formatCode>General</c:formatCode>
                <c:ptCount val="6"/>
                <c:pt idx="0">
                  <c:v>38120.1</c:v>
                </c:pt>
                <c:pt idx="1">
                  <c:v>38878.1</c:v>
                </c:pt>
                <c:pt idx="2">
                  <c:v>38710.8</c:v>
                </c:pt>
                <c:pt idx="3">
                  <c:v>38900.1</c:v>
                </c:pt>
                <c:pt idx="4">
                  <c:v>39928.8</c:v>
                </c:pt>
                <c:pt idx="5">
                  <c:v>39946.8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90543792"/>
        <c:axId val="-2067583600"/>
      </c:barChart>
      <c:catAx>
        <c:axId val="-20905437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67583600"/>
        <c:crosses val="autoZero"/>
        <c:auto val="1"/>
        <c:lblAlgn val="ctr"/>
        <c:lblOffset val="100"/>
        <c:noMultiLvlLbl val="0"/>
      </c:catAx>
      <c:valAx>
        <c:axId val="-2067583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Execution Time Breakdown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90543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"/>
          <c:y val="0.830329295376539"/>
          <c:w val="1.0"/>
          <c:h val="0.1511520290732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62307335505476"/>
          <c:y val="0.0398321303587052"/>
          <c:w val="0.677459400919745"/>
          <c:h val="0.609402340332458"/>
        </c:manualLayout>
      </c:layout>
      <c:barChart>
        <c:barDir val="col"/>
        <c:grouping val="clustered"/>
        <c:varyColors val="0"/>
        <c:ser>
          <c:idx val="3"/>
          <c:order val="3"/>
          <c:tx>
            <c:strRef>
              <c:f>'[data.xlsx]imagenet perf'!$B$11</c:f>
              <c:strCache>
                <c:ptCount val="1"/>
                <c:pt idx="0">
                  <c:v>Improvement LMDB -&gt; LMDBIO-DM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'[data.xlsx]imagenet perf'!$C$11:$G$11</c:f>
              <c:numCache>
                <c:formatCode>0.00</c:formatCode>
                <c:ptCount val="5"/>
                <c:pt idx="0">
                  <c:v>25.22452439594861</c:v>
                </c:pt>
                <c:pt idx="1">
                  <c:v>30.8090196760488</c:v>
                </c:pt>
                <c:pt idx="2">
                  <c:v>19.75052293250341</c:v>
                </c:pt>
                <c:pt idx="3">
                  <c:v>15.68362645786971</c:v>
                </c:pt>
                <c:pt idx="4">
                  <c:v>8.30513985884787</c:v>
                </c:pt>
              </c:numCache>
            </c:numRef>
          </c:val>
        </c:ser>
        <c:ser>
          <c:idx val="4"/>
          <c:order val="4"/>
          <c:tx>
            <c:strRef>
              <c:f>'[data.xlsx]imagenet perf'!$B$12</c:f>
              <c:strCache>
                <c:ptCount val="1"/>
                <c:pt idx="0">
                  <c:v>Improvement LMDBIO-LMM -&gt; LMDBIO-DM 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'[data.xlsx]imagenet perf'!$C$12:$G$12</c:f>
              <c:numCache>
                <c:formatCode>0.00</c:formatCode>
                <c:ptCount val="5"/>
                <c:pt idx="0">
                  <c:v>2.332818165606607</c:v>
                </c:pt>
                <c:pt idx="1">
                  <c:v>1.667781740644785</c:v>
                </c:pt>
                <c:pt idx="2">
                  <c:v>2.231732437120555</c:v>
                </c:pt>
                <c:pt idx="3">
                  <c:v>1.727751438332204</c:v>
                </c:pt>
                <c:pt idx="4">
                  <c:v>1.184373498873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38732128"/>
        <c:axId val="-2142236976"/>
      </c:barChart>
      <c:lineChart>
        <c:grouping val="standard"/>
        <c:varyColors val="0"/>
        <c:ser>
          <c:idx val="0"/>
          <c:order val="0"/>
          <c:tx>
            <c:strRef>
              <c:f>'[data.xlsx]imagenet perf'!$B$10</c:f>
              <c:strCache>
                <c:ptCount val="1"/>
                <c:pt idx="0">
                  <c:v>Caffe/LMDBIO-DM</c:v>
                </c:pt>
              </c:strCache>
            </c:strRef>
          </c:tx>
          <c:spPr>
            <a:ln w="44450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none"/>
          </c:marker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perf'!$C$10:$G$10</c:f>
              <c:numCache>
                <c:formatCode>0.00E+00</c:formatCode>
                <c:ptCount val="5"/>
                <c:pt idx="0">
                  <c:v>773858.0</c:v>
                </c:pt>
                <c:pt idx="1">
                  <c:v>442721.0</c:v>
                </c:pt>
                <c:pt idx="2" formatCode="General">
                  <c:v>313616.0</c:v>
                </c:pt>
                <c:pt idx="3">
                  <c:v>268714.0</c:v>
                </c:pt>
                <c:pt idx="4" formatCode="General">
                  <c:v>270630.0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'[data.xlsx]imagenet init analysis'!$B$50</c:f>
              <c:strCache>
                <c:ptCount val="1"/>
                <c:pt idx="0">
                  <c:v>Caffe/LMDBIO-LMM</c:v>
                </c:pt>
              </c:strCache>
            </c:strRef>
          </c:tx>
          <c:spPr>
            <a:ln w="44450" cap="rnd">
              <a:solidFill>
                <a:schemeClr val="bg2"/>
              </a:solidFill>
              <a:prstDash val="sysDash"/>
              <a:round/>
            </a:ln>
            <a:effectLst/>
          </c:spPr>
          <c:marker>
            <c:symbol val="none"/>
          </c:marker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analysis'!$C$50:$G$50</c:f>
              <c:numCache>
                <c:formatCode>General</c:formatCode>
                <c:ptCount val="5"/>
                <c:pt idx="0" formatCode="0.00E+00">
                  <c:v>1.80527E6</c:v>
                </c:pt>
                <c:pt idx="1">
                  <c:v>738362.0</c:v>
                </c:pt>
                <c:pt idx="2">
                  <c:v>699907.0</c:v>
                </c:pt>
                <c:pt idx="3">
                  <c:v>464271.0</c:v>
                </c:pt>
                <c:pt idx="4">
                  <c:v>320527.0</c:v>
                </c:pt>
              </c:numCache>
            </c:numRef>
          </c:val>
          <c:smooth val="0"/>
        </c:ser>
        <c:ser>
          <c:idx val="1"/>
          <c:order val="2"/>
          <c:tx>
            <c:strRef>
              <c:f>'[data.xlsx]imagenet init analysis'!$B$10</c:f>
              <c:strCache>
                <c:ptCount val="1"/>
                <c:pt idx="0">
                  <c:v>Caffe/LMDB</c:v>
                </c:pt>
              </c:strCache>
            </c:strRef>
          </c:tx>
          <c:spPr>
            <a:ln w="444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analysis'!$C$10:$G$10</c:f>
              <c:numCache>
                <c:formatCode>General</c:formatCode>
                <c:ptCount val="5"/>
                <c:pt idx="0" formatCode="0.00E+00">
                  <c:v>1.95202E7</c:v>
                </c:pt>
                <c:pt idx="1">
                  <c:v>1.36398E7</c:v>
                </c:pt>
                <c:pt idx="2" formatCode="0.00E+00">
                  <c:v>6.19408E6</c:v>
                </c:pt>
                <c:pt idx="3" formatCode="0.00E+00">
                  <c:v>4.21441E6</c:v>
                </c:pt>
                <c:pt idx="4" formatCode="0.00E+00">
                  <c:v>2.24762E6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68004272"/>
        <c:axId val="-2068096928"/>
      </c:lineChart>
      <c:catAx>
        <c:axId val="-20680042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68096928"/>
        <c:crosses val="autoZero"/>
        <c:auto val="1"/>
        <c:lblAlgn val="ctr"/>
        <c:lblOffset val="100"/>
        <c:noMultiLvlLbl val="0"/>
      </c:catAx>
      <c:valAx>
        <c:axId val="-2068096928"/>
        <c:scaling>
          <c:logBase val="10.0"/>
          <c:orientation val="minMax"/>
          <c:min val="100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0.0114942528735632"/>
              <c:y val="0.26498468941382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68004272"/>
        <c:crosses val="autoZero"/>
        <c:crossBetween val="between"/>
        <c:dispUnits>
          <c:builtInUnit val="thousands"/>
        </c:dispUnits>
      </c:valAx>
      <c:valAx>
        <c:axId val="-2142236976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Factor of Improvement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38732128"/>
        <c:crosses val="max"/>
        <c:crossBetween val="between"/>
      </c:valAx>
      <c:catAx>
        <c:axId val="-2038732128"/>
        <c:scaling>
          <c:orientation val="minMax"/>
        </c:scaling>
        <c:delete val="1"/>
        <c:axPos val="b"/>
        <c:majorTickMark val="out"/>
        <c:minorTickMark val="none"/>
        <c:tickLblPos val="nextTo"/>
        <c:crossAx val="-214223697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64698275862069"/>
          <c:y val="0.794657283229115"/>
          <c:w val="0.909396551724138"/>
          <c:h val="0.1868243258765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5811582579955"/>
          <c:y val="0.0504571303587051"/>
          <c:w val="0.804126689024983"/>
          <c:h val="0.59179389034704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'[data.xlsx]imagenet perf'!$B$2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perf'!$C$2:$G$2</c:f>
              <c:numCache>
                <c:formatCode>0.00E+00</c:formatCode>
                <c:ptCount val="5"/>
                <c:pt idx="0">
                  <c:v>4.44347E7</c:v>
                </c:pt>
                <c:pt idx="1">
                  <c:v>3.81187E7</c:v>
                </c:pt>
                <c:pt idx="2">
                  <c:v>6.53698E7</c:v>
                </c:pt>
                <c:pt idx="3">
                  <c:v>9.00381E7</c:v>
                </c:pt>
                <c:pt idx="4">
                  <c:v>1.09519E8</c:v>
                </c:pt>
              </c:numCache>
            </c:numRef>
          </c:val>
        </c:ser>
        <c:ser>
          <c:idx val="1"/>
          <c:order val="1"/>
          <c:tx>
            <c:strRef>
              <c:f>'[data.xlsx]imagenet perf'!$B$3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perf'!$C$3:$G$3</c:f>
              <c:numCache>
                <c:formatCode>0.00E+00</c:formatCode>
                <c:ptCount val="5"/>
                <c:pt idx="0">
                  <c:v>2.61187E6</c:v>
                </c:pt>
                <c:pt idx="1">
                  <c:v>1.3621E6</c:v>
                </c:pt>
                <c:pt idx="2" formatCode="General">
                  <c:v>682163.0</c:v>
                </c:pt>
                <c:pt idx="3" formatCode="General">
                  <c:v>346954.0</c:v>
                </c:pt>
                <c:pt idx="4" formatCode="General">
                  <c:v>176742.0</c:v>
                </c:pt>
              </c:numCache>
            </c:numRef>
          </c:val>
        </c:ser>
        <c:ser>
          <c:idx val="2"/>
          <c:order val="2"/>
          <c:tx>
            <c:strRef>
              <c:f>'[data.xlsx]imagenet perf'!$B$4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perf'!$C$4:$G$4</c:f>
              <c:numCache>
                <c:formatCode>General</c:formatCode>
                <c:ptCount val="5"/>
                <c:pt idx="0">
                  <c:v>2.93127E8</c:v>
                </c:pt>
                <c:pt idx="1">
                  <c:v>1.63448E8</c:v>
                </c:pt>
                <c:pt idx="2" formatCode="0.00E+00">
                  <c:v>1.30163E8</c:v>
                </c:pt>
                <c:pt idx="3">
                  <c:v>3.50819E7</c:v>
                </c:pt>
                <c:pt idx="4">
                  <c:v>2.0607E7</c:v>
                </c:pt>
              </c:numCache>
            </c:numRef>
          </c:val>
        </c:ser>
        <c:ser>
          <c:idx val="3"/>
          <c:order val="3"/>
          <c:tx>
            <c:strRef>
              <c:f>'[data.xlsx]imagenet perf'!$B$5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perf'!$C$5:$G$5</c:f>
              <c:numCache>
                <c:formatCode>0.00E+00</c:formatCode>
                <c:ptCount val="5"/>
                <c:pt idx="0">
                  <c:v>3.8906E8</c:v>
                </c:pt>
                <c:pt idx="1">
                  <c:v>1.98066125E8</c:v>
                </c:pt>
                <c:pt idx="2" formatCode="General">
                  <c:v>1.01972E8</c:v>
                </c:pt>
                <c:pt idx="3">
                  <c:v>5.40118E7</c:v>
                </c:pt>
                <c:pt idx="4">
                  <c:v>3.08678E7</c:v>
                </c:pt>
              </c:numCache>
            </c:numRef>
          </c:val>
        </c:ser>
        <c:ser>
          <c:idx val="4"/>
          <c:order val="4"/>
          <c:tx>
            <c:strRef>
              <c:f>'[data.xlsx]imagenet perf'!$B$6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perf'!$C$6:$G$6</c:f>
              <c:numCache>
                <c:formatCode>0.00E+00</c:formatCode>
                <c:ptCount val="5"/>
                <c:pt idx="0">
                  <c:v>8.40496E6</c:v>
                </c:pt>
                <c:pt idx="1">
                  <c:v>1.6675E7</c:v>
                </c:pt>
                <c:pt idx="2">
                  <c:v>1.44902E7</c:v>
                </c:pt>
                <c:pt idx="3">
                  <c:v>2.085975E7</c:v>
                </c:pt>
                <c:pt idx="4">
                  <c:v>3.32537E7</c:v>
                </c:pt>
              </c:numCache>
            </c:numRef>
          </c:val>
        </c:ser>
        <c:ser>
          <c:idx val="5"/>
          <c:order val="5"/>
          <c:tx>
            <c:strRef>
              <c:f>'[data.xlsx]imagenet perf'!$B$7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perf'!$C$7:$G$7</c:f>
              <c:numCache>
                <c:formatCode>0.00E+00</c:formatCode>
                <c:ptCount val="5"/>
                <c:pt idx="0">
                  <c:v>5.00726E7</c:v>
                </c:pt>
                <c:pt idx="1">
                  <c:v>3.73139E7</c:v>
                </c:pt>
                <c:pt idx="2">
                  <c:v>3.84543E7</c:v>
                </c:pt>
                <c:pt idx="3">
                  <c:v>3.905855E7</c:v>
                </c:pt>
                <c:pt idx="4">
                  <c:v>4.63717E7</c:v>
                </c:pt>
              </c:numCache>
            </c:numRef>
          </c:val>
        </c:ser>
        <c:ser>
          <c:idx val="6"/>
          <c:order val="6"/>
          <c:tx>
            <c:strRef>
              <c:f>'[data.xlsx]imagenet perf'!$B$8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perf'!$C$8:$G$8</c:f>
              <c:numCache>
                <c:formatCode>0.00E+00</c:formatCode>
                <c:ptCount val="5"/>
                <c:pt idx="0">
                  <c:v>1.2960575E7</c:v>
                </c:pt>
                <c:pt idx="1">
                  <c:v>1.31493E7</c:v>
                </c:pt>
                <c:pt idx="2">
                  <c:v>1.3205E7</c:v>
                </c:pt>
                <c:pt idx="3">
                  <c:v>1.330435E7</c:v>
                </c:pt>
                <c:pt idx="4">
                  <c:v>1.34752E7</c:v>
                </c:pt>
              </c:numCache>
            </c:numRef>
          </c:val>
        </c:ser>
        <c:ser>
          <c:idx val="7"/>
          <c:order val="7"/>
          <c:tx>
            <c:strRef>
              <c:f>'[data.xlsx]imagenet perf'!$B$9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'[data.xlsx]imagenet perf'!$C$1:$G$1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perf'!$C$9:$G$9</c:f>
              <c:numCache>
                <c:formatCode>0.00E+00</c:formatCode>
                <c:ptCount val="5"/>
                <c:pt idx="0" formatCode="General">
                  <c:v>4.618035E6</c:v>
                </c:pt>
                <c:pt idx="1">
                  <c:v>4.2588E6</c:v>
                </c:pt>
                <c:pt idx="2">
                  <c:v>4.21858E6</c:v>
                </c:pt>
                <c:pt idx="3" formatCode="General">
                  <c:v>4.343495E6</c:v>
                </c:pt>
                <c:pt idx="4">
                  <c:v>4.33719E6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77477904"/>
        <c:axId val="-2043030736"/>
      </c:barChart>
      <c:catAx>
        <c:axId val="-20774779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43030736"/>
        <c:crosses val="autoZero"/>
        <c:auto val="1"/>
        <c:lblAlgn val="ctr"/>
        <c:lblOffset val="100"/>
        <c:noMultiLvlLbl val="0"/>
      </c:catAx>
      <c:valAx>
        <c:axId val="-2043030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Execution Time Breakdown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77477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34688198697385"/>
          <c:y val="0.802456984543599"/>
          <c:w val="0.942969281617576"/>
          <c:h val="0.17902449693788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0491052254832"/>
          <c:y val="0.0387904636920385"/>
          <c:w val="0.792649009782868"/>
          <c:h val="0.635416666666667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'[data.xlsx]cifar init analysis'!$B$44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analysis'!$C$44:$L$44</c:f>
              <c:numCache>
                <c:formatCode>General</c:formatCode>
                <c:ptCount val="10"/>
                <c:pt idx="0">
                  <c:v>3.49571E7</c:v>
                </c:pt>
                <c:pt idx="1">
                  <c:v>3.11786E7</c:v>
                </c:pt>
                <c:pt idx="2">
                  <c:v>3.18308E7</c:v>
                </c:pt>
                <c:pt idx="3">
                  <c:v>3.26261E7</c:v>
                </c:pt>
                <c:pt idx="4">
                  <c:v>5.22535E7</c:v>
                </c:pt>
                <c:pt idx="5">
                  <c:v>7.8605E7</c:v>
                </c:pt>
                <c:pt idx="6">
                  <c:v>1.47147875E8</c:v>
                </c:pt>
                <c:pt idx="7">
                  <c:v>1.41538E8</c:v>
                </c:pt>
                <c:pt idx="8">
                  <c:v>1.84768E8</c:v>
                </c:pt>
                <c:pt idx="9">
                  <c:v>2.5123E8</c:v>
                </c:pt>
              </c:numCache>
            </c:numRef>
          </c:val>
        </c:ser>
        <c:ser>
          <c:idx val="1"/>
          <c:order val="1"/>
          <c:tx>
            <c:strRef>
              <c:f>'[data.xlsx]cifar init analysis'!$B$45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analysis'!$C$45:$L$45</c:f>
              <c:numCache>
                <c:formatCode>General</c:formatCode>
                <c:ptCount val="10"/>
                <c:pt idx="0">
                  <c:v>4.8302E7</c:v>
                </c:pt>
                <c:pt idx="1">
                  <c:v>2.39946E7</c:v>
                </c:pt>
                <c:pt idx="2">
                  <c:v>1.225125E7</c:v>
                </c:pt>
                <c:pt idx="3">
                  <c:v>6.32757E6</c:v>
                </c:pt>
                <c:pt idx="4">
                  <c:v>3.31864E6</c:v>
                </c:pt>
                <c:pt idx="5">
                  <c:v>1.65308E6</c:v>
                </c:pt>
                <c:pt idx="6">
                  <c:v>828919.0</c:v>
                </c:pt>
                <c:pt idx="7">
                  <c:v>418063.0</c:v>
                </c:pt>
                <c:pt idx="8">
                  <c:v>216926.0</c:v>
                </c:pt>
                <c:pt idx="9">
                  <c:v>114034.0</c:v>
                </c:pt>
              </c:numCache>
            </c:numRef>
          </c:val>
        </c:ser>
        <c:ser>
          <c:idx val="2"/>
          <c:order val="2"/>
          <c:tx>
            <c:strRef>
              <c:f>'[data.xlsx]cifar init analysis'!$B$46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analysis'!$C$46:$L$46</c:f>
              <c:numCache>
                <c:formatCode>General</c:formatCode>
                <c:ptCount val="10"/>
                <c:pt idx="0">
                  <c:v>9.1464029E9</c:v>
                </c:pt>
                <c:pt idx="1">
                  <c:v>4.5033114E9</c:v>
                </c:pt>
                <c:pt idx="2">
                  <c:v>2.2891992E9</c:v>
                </c:pt>
                <c:pt idx="3">
                  <c:v>1.1799639E9</c:v>
                </c:pt>
                <c:pt idx="4">
                  <c:v>6.342185E8</c:v>
                </c:pt>
                <c:pt idx="5">
                  <c:v>3.14931E8</c:v>
                </c:pt>
                <c:pt idx="6">
                  <c:v>1.56796125E8</c:v>
                </c:pt>
                <c:pt idx="7">
                  <c:v>7.9079E7</c:v>
                </c:pt>
                <c:pt idx="8">
                  <c:v>3.9848E7</c:v>
                </c:pt>
                <c:pt idx="9">
                  <c:v>2.0204E7</c:v>
                </c:pt>
              </c:numCache>
            </c:numRef>
          </c:val>
        </c:ser>
        <c:ser>
          <c:idx val="3"/>
          <c:order val="3"/>
          <c:tx>
            <c:strRef>
              <c:f>'[data.xlsx]cifar init analysis'!$B$47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analysis'!$C$47:$L$47</c:f>
              <c:numCache>
                <c:formatCode>General</c:formatCode>
                <c:ptCount val="10"/>
                <c:pt idx="0">
                  <c:v>1.17331E10</c:v>
                </c:pt>
                <c:pt idx="1">
                  <c:v>5.82118E9</c:v>
                </c:pt>
                <c:pt idx="2">
                  <c:v>2.94754E9</c:v>
                </c:pt>
                <c:pt idx="3">
                  <c:v>1.51649E9</c:v>
                </c:pt>
                <c:pt idx="4">
                  <c:v>8.29189E8</c:v>
                </c:pt>
                <c:pt idx="5">
                  <c:v>4.13914125E8</c:v>
                </c:pt>
                <c:pt idx="6">
                  <c:v>2.0494E8</c:v>
                </c:pt>
                <c:pt idx="7">
                  <c:v>1.01844E8</c:v>
                </c:pt>
                <c:pt idx="8">
                  <c:v>5.05831E7</c:v>
                </c:pt>
                <c:pt idx="9">
                  <c:v>2.555865E7</c:v>
                </c:pt>
              </c:numCache>
            </c:numRef>
          </c:val>
        </c:ser>
        <c:ser>
          <c:idx val="4"/>
          <c:order val="4"/>
          <c:tx>
            <c:strRef>
              <c:f>'[data.xlsx]cifar init analysis'!$B$48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analysis'!$C$48:$L$48</c:f>
              <c:numCache>
                <c:formatCode>General</c:formatCode>
                <c:ptCount val="10"/>
                <c:pt idx="0">
                  <c:v>10238.7</c:v>
                </c:pt>
                <c:pt idx="1">
                  <c:v>1.78016E7</c:v>
                </c:pt>
                <c:pt idx="2">
                  <c:v>5.81602E7</c:v>
                </c:pt>
                <c:pt idx="3">
                  <c:v>4.03385E7</c:v>
                </c:pt>
                <c:pt idx="4">
                  <c:v>3.00047E7</c:v>
                </c:pt>
                <c:pt idx="5">
                  <c:v>4.0338E7</c:v>
                </c:pt>
                <c:pt idx="6">
                  <c:v>9.9194E7</c:v>
                </c:pt>
                <c:pt idx="7">
                  <c:v>1.1344E8</c:v>
                </c:pt>
                <c:pt idx="8">
                  <c:v>2.39825E8</c:v>
                </c:pt>
                <c:pt idx="9">
                  <c:v>3.701655E8</c:v>
                </c:pt>
              </c:numCache>
            </c:numRef>
          </c:val>
        </c:ser>
        <c:ser>
          <c:idx val="5"/>
          <c:order val="5"/>
          <c:tx>
            <c:strRef>
              <c:f>'[data.xlsx]cifar init analysis'!$B$49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analysis'!$C$49:$L$49</c:f>
              <c:numCache>
                <c:formatCode>General</c:formatCode>
                <c:ptCount val="10"/>
                <c:pt idx="0">
                  <c:v>178.333</c:v>
                </c:pt>
                <c:pt idx="1">
                  <c:v>558377.0</c:v>
                </c:pt>
                <c:pt idx="2">
                  <c:v>652961.0</c:v>
                </c:pt>
                <c:pt idx="3">
                  <c:v>736658.0</c:v>
                </c:pt>
                <c:pt idx="4">
                  <c:v>919634.0</c:v>
                </c:pt>
                <c:pt idx="5">
                  <c:v>1.22083E6</c:v>
                </c:pt>
                <c:pt idx="6">
                  <c:v>1.77149E6</c:v>
                </c:pt>
                <c:pt idx="7">
                  <c:v>2.589685E6</c:v>
                </c:pt>
                <c:pt idx="8">
                  <c:v>4.43103E6</c:v>
                </c:pt>
                <c:pt idx="9">
                  <c:v>7.146885E6</c:v>
                </c:pt>
              </c:numCache>
            </c:numRef>
          </c:val>
        </c:ser>
        <c:ser>
          <c:idx val="6"/>
          <c:order val="6"/>
          <c:tx>
            <c:strRef>
              <c:f>'[data.xlsx]cifar init analysis'!$B$50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analysis'!$C$50:$L$50</c:f>
              <c:numCache>
                <c:formatCode>General</c:formatCode>
                <c:ptCount val="10"/>
                <c:pt idx="0">
                  <c:v>152501.0</c:v>
                </c:pt>
                <c:pt idx="1">
                  <c:v>133717.0</c:v>
                </c:pt>
                <c:pt idx="2">
                  <c:v>155197.0</c:v>
                </c:pt>
                <c:pt idx="3">
                  <c:v>142014.0</c:v>
                </c:pt>
                <c:pt idx="4">
                  <c:v>205586.0</c:v>
                </c:pt>
                <c:pt idx="5">
                  <c:v>206111.0</c:v>
                </c:pt>
                <c:pt idx="6">
                  <c:v>214975.0</c:v>
                </c:pt>
                <c:pt idx="7">
                  <c:v>227323.0</c:v>
                </c:pt>
                <c:pt idx="8">
                  <c:v>264676.0</c:v>
                </c:pt>
                <c:pt idx="9">
                  <c:v>269604.0</c:v>
                </c:pt>
              </c:numCache>
            </c:numRef>
          </c:val>
        </c:ser>
        <c:ser>
          <c:idx val="7"/>
          <c:order val="7"/>
          <c:tx>
            <c:strRef>
              <c:f>'[data.xlsx]cifar init analysis'!$B$51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analysis'!$C$51:$L$51</c:f>
              <c:numCache>
                <c:formatCode>General</c:formatCode>
                <c:ptCount val="10"/>
                <c:pt idx="0">
                  <c:v>30910.7</c:v>
                </c:pt>
                <c:pt idx="1">
                  <c:v>30375.0</c:v>
                </c:pt>
                <c:pt idx="2">
                  <c:v>30442.5</c:v>
                </c:pt>
                <c:pt idx="3">
                  <c:v>31681.9</c:v>
                </c:pt>
                <c:pt idx="4">
                  <c:v>38660.7</c:v>
                </c:pt>
                <c:pt idx="5">
                  <c:v>38777.4</c:v>
                </c:pt>
                <c:pt idx="6">
                  <c:v>38876.6</c:v>
                </c:pt>
                <c:pt idx="7">
                  <c:v>39706.1</c:v>
                </c:pt>
                <c:pt idx="8">
                  <c:v>40645.9</c:v>
                </c:pt>
                <c:pt idx="9">
                  <c:v>40890.5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20973520"/>
        <c:axId val="-2039781856"/>
      </c:barChart>
      <c:catAx>
        <c:axId val="-21209735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 sz="1200"/>
                  <a:t>Number of Processes</a:t>
                </a:r>
              </a:p>
            </c:rich>
          </c:tx>
          <c:layout>
            <c:manualLayout>
              <c:xMode val="edge"/>
              <c:yMode val="edge"/>
              <c:x val="0.377989739918874"/>
              <c:y val="0.75601026845328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39781856"/>
        <c:crosses val="autoZero"/>
        <c:auto val="1"/>
        <c:lblAlgn val="ctr"/>
        <c:lblOffset val="100"/>
        <c:noMultiLvlLbl val="0"/>
      </c:catAx>
      <c:valAx>
        <c:axId val="-2039781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 sz="1200"/>
                  <a:t>Execution Time Breakdown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20973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17269369106639"/>
          <c:y val="0.801676144648586"/>
          <c:w val="0.933583163215709"/>
          <c:h val="0.17980533683289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5811582579955"/>
          <c:y val="0.0504571303587051"/>
          <c:w val="0.824126689024983"/>
          <c:h val="0.754444444444444"/>
        </c:manualLayout>
      </c:layout>
      <c:lineChart>
        <c:grouping val="standard"/>
        <c:varyColors val="0"/>
        <c:ser>
          <c:idx val="2"/>
          <c:order val="0"/>
          <c:tx>
            <c:strRef>
              <c:f>'[data.xlsx]cifar init analysis'!$B$11</c:f>
              <c:strCache>
                <c:ptCount val="1"/>
                <c:pt idx="0">
                  <c:v>Ideal</c:v>
                </c:pt>
              </c:strCache>
            </c:strRef>
          </c:tx>
          <c:spPr>
            <a:ln w="38100" cap="rnd">
              <a:solidFill>
                <a:schemeClr val="accent3"/>
              </a:solidFill>
              <a:prstDash val="sysDot"/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analysis'!$C$11:$L$11</c:f>
              <c:numCache>
                <c:formatCode>0.00E+00</c:formatCode>
                <c:ptCount val="10"/>
                <c:pt idx="0">
                  <c:v>2.0855E7</c:v>
                </c:pt>
                <c:pt idx="1">
                  <c:v>1.04275E7</c:v>
                </c:pt>
                <c:pt idx="2">
                  <c:v>5.21375E6</c:v>
                </c:pt>
                <c:pt idx="3">
                  <c:v>2.606875E6</c:v>
                </c:pt>
                <c:pt idx="4">
                  <c:v>1.3034375E6</c:v>
                </c:pt>
                <c:pt idx="5">
                  <c:v>651718.75</c:v>
                </c:pt>
                <c:pt idx="6">
                  <c:v>325859.375</c:v>
                </c:pt>
                <c:pt idx="7">
                  <c:v>162929.6875</c:v>
                </c:pt>
                <c:pt idx="8">
                  <c:v>81464.84375</c:v>
                </c:pt>
                <c:pt idx="9">
                  <c:v>40732.421875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'[data.xlsx]cifar init analysis'!$B$10</c:f>
              <c:strCache>
                <c:ptCount val="1"/>
                <c:pt idx="0">
                  <c:v>Caffe/LMDB</c:v>
                </c:pt>
              </c:strCache>
            </c:strRef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'[data.xlsx]cifar init analysis'!$C$10:$L$10</c:f>
              <c:numCache>
                <c:formatCode>0.00E+00</c:formatCode>
                <c:ptCount val="10"/>
                <c:pt idx="0">
                  <c:v>2.0855E7</c:v>
                </c:pt>
                <c:pt idx="1">
                  <c:v>1.09225E7</c:v>
                </c:pt>
                <c:pt idx="2" formatCode="General">
                  <c:v>6.27427E6</c:v>
                </c:pt>
                <c:pt idx="3">
                  <c:v>4.49365E6</c:v>
                </c:pt>
                <c:pt idx="4">
                  <c:v>2.58077E6</c:v>
                </c:pt>
                <c:pt idx="5">
                  <c:v>1.135E6</c:v>
                </c:pt>
                <c:pt idx="6">
                  <c:v>1.07204E6</c:v>
                </c:pt>
                <c:pt idx="7" formatCode="General">
                  <c:v>743985.0</c:v>
                </c:pt>
                <c:pt idx="8" formatCode="General">
                  <c:v>738797.0</c:v>
                </c:pt>
                <c:pt idx="9" formatCode="General">
                  <c:v>816401.0</c:v>
                </c:pt>
              </c:numCache>
            </c:numRef>
          </c:val>
          <c:smooth val="0"/>
        </c:ser>
        <c:ser>
          <c:idx val="0"/>
          <c:order val="2"/>
          <c:tx>
            <c:strRef>
              <c:f>'[data.xlsx]cifar init analysis'!$B$50</c:f>
              <c:strCache>
                <c:ptCount val="1"/>
                <c:pt idx="0">
                  <c:v>Caffe/LMDBIO-LMM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analysis'!$C$50:$L$50</c:f>
              <c:numCache>
                <c:formatCode>0.00E+00</c:formatCode>
                <c:ptCount val="10"/>
                <c:pt idx="0">
                  <c:v>2.09245E7</c:v>
                </c:pt>
                <c:pt idx="1">
                  <c:v>1.03796E7</c:v>
                </c:pt>
                <c:pt idx="2">
                  <c:v>5.33085E6</c:v>
                </c:pt>
                <c:pt idx="3" formatCode="General">
                  <c:v>2.77263E6</c:v>
                </c:pt>
                <c:pt idx="4" formatCode="General">
                  <c:v>1.54877E6</c:v>
                </c:pt>
                <c:pt idx="5" formatCode="General">
                  <c:v>850203.0</c:v>
                </c:pt>
                <c:pt idx="6" formatCode="General">
                  <c:v>611136.0</c:v>
                </c:pt>
                <c:pt idx="7" formatCode="General">
                  <c:v>439734.0</c:v>
                </c:pt>
                <c:pt idx="8" formatCode="General">
                  <c:v>521711.0</c:v>
                </c:pt>
                <c:pt idx="9" formatCode="General">
                  <c:v>676626.0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39983392"/>
        <c:axId val="-2039572016"/>
      </c:lineChart>
      <c:catAx>
        <c:axId val="-20399833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39572016"/>
        <c:crosses val="autoZero"/>
        <c:auto val="1"/>
        <c:lblAlgn val="ctr"/>
        <c:lblOffset val="100"/>
        <c:noMultiLvlLbl val="0"/>
      </c:catAx>
      <c:valAx>
        <c:axId val="-2039572016"/>
        <c:scaling>
          <c:logBase val="10.0"/>
          <c:orientation val="minMax"/>
          <c:min val="100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0.0123456790123457"/>
              <c:y val="0.345815835520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039983392"/>
        <c:crosses val="autoZero"/>
        <c:crossBetween val="between"/>
        <c:dispUnits>
          <c:builtInUnit val="thousands"/>
        </c:dispUnits>
      </c:valAx>
      <c:spPr>
        <a:noFill/>
        <a:ln w="25400">
          <a:noFill/>
        </a:ln>
        <a:effectLst/>
      </c:spPr>
    </c:plotArea>
    <c:legend>
      <c:legendPos val="r"/>
      <c:layout>
        <c:manualLayout>
          <c:xMode val="edge"/>
          <c:yMode val="edge"/>
          <c:x val="0.495874218828344"/>
          <c:y val="0.150002222638744"/>
          <c:w val="0.470162603187202"/>
          <c:h val="0.17975739783537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2.png>
</file>

<file path=ppt/media/image3.png>
</file>

<file path=ppt/media/image4.tif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199303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Sedol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D60E3DFD-84E9-8348-9B7D-1E45ED6C32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44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Interprocess</a:t>
            </a:r>
            <a:r>
              <a:rPr lang="en-US" baseline="0" dirty="0" smtClean="0"/>
              <a:t> contention</a:t>
            </a:r>
          </a:p>
          <a:p>
            <a:pPr marL="342900" indent="-342900">
              <a:buFontTx/>
              <a:buChar char="-"/>
            </a:pPr>
            <a:r>
              <a:rPr lang="en-US" baseline="0" dirty="0" smtClean="0"/>
              <a:t>Caused by </a:t>
            </a:r>
            <a:r>
              <a:rPr lang="en-US" baseline="0" dirty="0" err="1" smtClean="0"/>
              <a:t>mmap</a:t>
            </a:r>
            <a:r>
              <a:rPr lang="en-US" baseline="0" dirty="0" smtClean="0"/>
              <a:t> which is used internally in LMDB</a:t>
            </a:r>
          </a:p>
          <a:p>
            <a:pPr marL="342900" indent="-342900">
              <a:buFontTx/>
              <a:buChar char="-"/>
            </a:pPr>
            <a:r>
              <a:rPr lang="en-US" baseline="0" smtClean="0"/>
              <a:t>Caused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778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11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56FF1B6-7B00-4881-8D9D-926E9AF3B8F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792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922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5.jpeg" descr="background4"/>
          <p:cNvPicPr>
            <a:picLocks noChangeAspect="1"/>
          </p:cNvPicPr>
          <p:nvPr/>
        </p:nvPicPr>
        <p:blipFill>
          <a:blip r:embed="rId2">
            <a:extLst/>
          </a:blip>
          <a:srcRect t="5333" b="41333"/>
          <a:stretch>
            <a:fillRect/>
          </a:stretch>
        </p:blipFill>
        <p:spPr>
          <a:xfrm>
            <a:off x="228600" y="363536"/>
            <a:ext cx="8702675" cy="343694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457200" y="3886200"/>
            <a:ext cx="8305800" cy="1295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7183B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sz="quarter" idx="1"/>
          </p:nvPr>
        </p:nvSpPr>
        <p:spPr>
          <a:xfrm>
            <a:off x="457200" y="5181600"/>
            <a:ext cx="7239000" cy="167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None/>
              <a:defRPr sz="2000">
                <a:latin typeface="Arial"/>
                <a:ea typeface="Arial"/>
                <a:cs typeface="Arial"/>
                <a:sym typeface="Arial"/>
              </a:defRPr>
            </a:lvl1pPr>
            <a:lvl2pPr marL="742950" indent="-28575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168400" indent="-25400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3pPr>
            <a:lvl4pPr marL="1625600" indent="-25400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4pPr>
            <a:lvl5pPr marL="2082800" indent="-25400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6708494" y="6248403"/>
            <a:ext cx="301906" cy="2888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extBox 1"/>
          <p:cNvSpPr txBox="1"/>
          <p:nvPr userDrawn="1"/>
        </p:nvSpPr>
        <p:spPr>
          <a:xfrm>
            <a:off x="8499423" y="6235908"/>
            <a:ext cx="92394" cy="461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image2.png" descr="vt_maroon_invent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59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0" name="Shape 60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Shape 62"/>
          <p:cNvSpPr>
            <a:spLocks noGrp="1"/>
          </p:cNvSpPr>
          <p:nvPr>
            <p:ph type="body" sz="half" idx="1"/>
          </p:nvPr>
        </p:nvSpPr>
        <p:spPr>
          <a:xfrm>
            <a:off x="685800" y="1219200"/>
            <a:ext cx="3810000" cy="5638800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1pPr>
            <a:lvl2pPr marL="790575" indent="-333375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2pPr>
            <a:lvl3pPr marL="1234438" indent="-320038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3pPr>
            <a:lvl4pPr marL="1727200" indent="-3556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4pPr>
            <a:lvl5pPr marL="2184400" indent="-3556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3" name="image4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92590" y="6341271"/>
            <a:ext cx="1242261" cy="46831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image2.png" descr="vt_maroon_invent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5" name="Shape 75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xfrm>
            <a:off x="457200" y="256809"/>
            <a:ext cx="8229600" cy="1178656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457200" y="1435464"/>
            <a:ext cx="4040188" cy="7394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1pPr>
            <a:lvl2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2pPr>
            <a:lvl3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3pPr>
            <a:lvl4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4pPr>
            <a:lvl5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8" name="image4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92590" y="6341271"/>
            <a:ext cx="1242261" cy="468314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hape 7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2.png" descr="vt_maroon_invent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hape 146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49" name="Shape 1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  <a:lvl2pPr>
              <a:defRPr>
                <a:latin typeface="Arial"/>
                <a:ea typeface="Arial"/>
                <a:cs typeface="Arial"/>
                <a:sym typeface="Arial"/>
              </a:defRPr>
            </a:lvl2pPr>
            <a:lvl3pPr>
              <a:defRPr>
                <a:latin typeface="Arial"/>
                <a:ea typeface="Arial"/>
                <a:cs typeface="Arial"/>
                <a:sym typeface="Arial"/>
              </a:defRPr>
            </a:lvl3pPr>
            <a:lvl4pPr>
              <a:defRPr>
                <a:latin typeface="Arial"/>
                <a:ea typeface="Arial"/>
                <a:cs typeface="Arial"/>
                <a:sym typeface="Arial"/>
              </a:defRPr>
            </a:lvl4pPr>
            <a:lvl5pPr>
              <a:defRPr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50" name="image4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92590" y="6341271"/>
            <a:ext cx="1242261" cy="468314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xfrm>
            <a:off x="6515100" y="0"/>
            <a:ext cx="1943100" cy="60960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685800" y="304800"/>
            <a:ext cx="5676900" cy="65532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  <a:lvl2pPr>
              <a:defRPr>
                <a:latin typeface="Arial"/>
                <a:ea typeface="Arial"/>
                <a:cs typeface="Arial"/>
                <a:sym typeface="Arial"/>
              </a:defRPr>
            </a:lvl2pPr>
            <a:lvl3pPr>
              <a:defRPr>
                <a:latin typeface="Arial"/>
                <a:ea typeface="Arial"/>
                <a:cs typeface="Arial"/>
                <a:sym typeface="Arial"/>
              </a:defRPr>
            </a:lvl3pPr>
            <a:lvl4pPr>
              <a:defRPr>
                <a:latin typeface="Arial"/>
                <a:ea typeface="Arial"/>
                <a:cs typeface="Arial"/>
                <a:sym typeface="Arial"/>
              </a:defRPr>
            </a:lvl4pPr>
            <a:lvl5pPr>
              <a:defRPr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sldNum" sz="quarter" idx="2"/>
          </p:nvPr>
        </p:nvSpPr>
        <p:spPr>
          <a:xfrm>
            <a:off x="4440738" y="6505277"/>
            <a:ext cx="253606" cy="249237"/>
          </a:xfrm>
          <a:prstGeom prst="rect">
            <a:avLst/>
          </a:prstGeom>
        </p:spPr>
        <p:txBody>
          <a:bodyPr lIns="35717" tIns="35717" rIns="35717" bIns="35717"/>
          <a:lstStyle>
            <a:lvl1pPr algn="ctr" defTabSz="584200"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/>
          </p:cNvSpPr>
          <p:nvPr>
            <p:ph type="title"/>
          </p:nvPr>
        </p:nvSpPr>
        <p:spPr>
          <a:xfrm>
            <a:off x="457200" y="274642"/>
            <a:ext cx="8229600" cy="1143001"/>
          </a:xfrm>
          <a:prstGeom prst="rect">
            <a:avLst/>
          </a:prstGeom>
        </p:spPr>
        <p:txBody>
          <a:bodyPr/>
          <a:lstStyle>
            <a:lvl1pPr algn="ctr"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96" name="Shape 19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4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buFont typeface="Arial"/>
              <a:defRPr sz="3200"/>
            </a:lvl1pPr>
            <a:lvl2pPr marL="783771" indent="-326571">
              <a:spcBef>
                <a:spcPts val="700"/>
              </a:spcBef>
              <a:buFont typeface="Arial"/>
              <a:defRPr sz="3200"/>
            </a:lvl2pPr>
            <a:lvl3pPr>
              <a:spcBef>
                <a:spcPts val="700"/>
              </a:spcBef>
              <a:buFont typeface="Arial"/>
              <a:defRPr sz="3200"/>
            </a:lvl3pPr>
            <a:lvl4pPr marL="1737360" indent="-365760">
              <a:spcBef>
                <a:spcPts val="700"/>
              </a:spcBef>
              <a:buFont typeface="Arial"/>
              <a:defRPr sz="3200"/>
            </a:lvl4pPr>
            <a:lvl5pPr marL="2194560" indent="-365760">
              <a:spcBef>
                <a:spcPts val="700"/>
              </a:spcBef>
              <a:buFont typeface="Arial"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7" name="Shape 197"/>
          <p:cNvSpPr>
            <a:spLocks noGrp="1"/>
          </p:cNvSpPr>
          <p:nvPr>
            <p:ph type="sldNum" sz="quarter" idx="2"/>
          </p:nvPr>
        </p:nvSpPr>
        <p:spPr>
          <a:xfrm>
            <a:off x="8428183" y="6404293"/>
            <a:ext cx="258623" cy="269239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3" Type="http://schemas.openxmlformats.org/officeDocument/2006/relationships/image" Target="../media/image4.t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ng"/>
          <p:cNvPicPr>
            <a:picLocks noChangeAspect="1"/>
          </p:cNvPicPr>
          <p:nvPr/>
        </p:nvPicPr>
        <p:blipFill>
          <a:blip r:embed="rId10">
            <a:alphaModFix amt="5000"/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2.png" descr="vt_maroon_invent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3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" name="Shape 6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pic>
        <p:nvPicPr>
          <p:cNvPr id="7" name="image4.tif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5992595" y="6341269"/>
            <a:ext cx="1242262" cy="46831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106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685800" y="1219200"/>
            <a:ext cx="7772400" cy="563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hape 10"/>
          <p:cNvSpPr>
            <a:spLocks noGrp="1"/>
          </p:cNvSpPr>
          <p:nvPr>
            <p:ph type="sldNum" sz="quarter" idx="2"/>
          </p:nvPr>
        </p:nvSpPr>
        <p:spPr>
          <a:xfrm>
            <a:off x="8842094" y="5791203"/>
            <a:ext cx="301906" cy="28882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r"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8" r:id="rId5"/>
    <p:sldLayoutId id="2147483659" r:id="rId6"/>
    <p:sldLayoutId id="2147483662" r:id="rId7"/>
    <p:sldLayoutId id="2147483663" r:id="rId8"/>
  </p:sldLayoutIdLst>
  <p:transition spd="med"/>
  <p:hf hdr="0" ftr="0" dt="0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8001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764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336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908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480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052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9624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Relationship Id="rId3" Type="http://schemas.openxmlformats.org/officeDocument/2006/relationships/chart" Target="../charts/char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Relationship Id="rId3" Type="http://schemas.openxmlformats.org/officeDocument/2006/relationships/chart" Target="../charts/char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Relationship Id="rId3" Type="http://schemas.openxmlformats.org/officeDocument/2006/relationships/chart" Target="../charts/char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8" Type="http://schemas.openxmlformats.org/officeDocument/2006/relationships/image" Target="../media/image11.tiff"/><Relationship Id="rId9" Type="http://schemas.openxmlformats.org/officeDocument/2006/relationships/image" Target="../media/image12.tiff"/><Relationship Id="rId10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title"/>
          </p:nvPr>
        </p:nvSpPr>
        <p:spPr>
          <a:xfrm>
            <a:off x="457200" y="3962400"/>
            <a:ext cx="8305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Parallel I/O Optimizations for Scalable Deep Learning</a:t>
            </a:r>
            <a:endParaRPr i="1" dirty="0"/>
          </a:p>
        </p:txBody>
      </p:sp>
      <p:sp>
        <p:nvSpPr>
          <p:cNvPr id="214" name="Shape 214"/>
          <p:cNvSpPr>
            <a:spLocks noGrp="1"/>
          </p:cNvSpPr>
          <p:nvPr>
            <p:ph type="body" sz="quarter" idx="1"/>
          </p:nvPr>
        </p:nvSpPr>
        <p:spPr>
          <a:xfrm>
            <a:off x="457200" y="5181600"/>
            <a:ext cx="7239000" cy="914400"/>
          </a:xfrm>
          <a:prstGeom prst="rect">
            <a:avLst/>
          </a:prstGeom>
        </p:spPr>
        <p:txBody>
          <a:bodyPr/>
          <a:lstStyle/>
          <a:p>
            <a:pPr defTabSz="832103">
              <a:defRPr sz="1800">
                <a:latin typeface="Calibri"/>
                <a:ea typeface="Calibri"/>
                <a:cs typeface="Calibri"/>
                <a:sym typeface="Calibri"/>
              </a:defRPr>
            </a:pPr>
            <a:r>
              <a:rPr/>
              <a:t>Sarunya </a:t>
            </a:r>
            <a:r>
              <a:rPr smtClean="0"/>
              <a:t>Pumma</a:t>
            </a:r>
            <a:r>
              <a:rPr lang="en-US" smtClean="0"/>
              <a:t> (sarunya@vt.edu),</a:t>
            </a:r>
            <a:r>
              <a:rPr smtClean="0"/>
              <a:t> </a:t>
            </a:r>
            <a:r>
              <a:rPr dirty="0"/>
              <a:t>Min </a:t>
            </a:r>
            <a:r>
              <a:rPr dirty="0" smtClean="0"/>
              <a:t>Si</a:t>
            </a:r>
            <a:r>
              <a:rPr lang="en-US" dirty="0" smtClean="0"/>
              <a:t>, </a:t>
            </a:r>
            <a:r>
              <a:rPr dirty="0" smtClean="0"/>
              <a:t>Wu-chun Feng</a:t>
            </a:r>
            <a:r>
              <a:rPr lang="en-US" dirty="0" smtClean="0"/>
              <a:t>,</a:t>
            </a:r>
            <a:r>
              <a:rPr dirty="0" smtClean="0"/>
              <a:t> </a:t>
            </a:r>
            <a:r>
              <a:rPr dirty="0"/>
              <a:t>and </a:t>
            </a:r>
            <a:r>
              <a:rPr dirty="0" smtClean="0"/>
              <a:t>Pavan Balaji</a:t>
            </a:r>
            <a:endParaRPr i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5" name="Shape 215"/>
          <p:cNvSpPr/>
          <p:nvPr/>
        </p:nvSpPr>
        <p:spPr>
          <a:xfrm>
            <a:off x="4049533" y="6428254"/>
            <a:ext cx="108298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 smtClean="0"/>
              <a:t>12</a:t>
            </a:r>
            <a:r>
              <a:rPr dirty="0" smtClean="0"/>
              <a:t>/</a:t>
            </a:r>
            <a:r>
              <a:rPr lang="en-US" dirty="0" smtClean="0"/>
              <a:t>16</a:t>
            </a:r>
            <a:r>
              <a:rPr dirty="0" smtClean="0"/>
              <a:t>/2017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153400" cy="1066800"/>
          </a:xfrm>
        </p:spPr>
        <p:txBody>
          <a:bodyPr/>
          <a:lstStyle/>
          <a:p>
            <a:r>
              <a:rPr lang="en-US" dirty="0" smtClean="0"/>
              <a:t>LMDBIO-DM: Design and Implementation Part 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332420"/>
            <a:ext cx="8153400" cy="2858580"/>
          </a:xfrm>
        </p:spPr>
        <p:txBody>
          <a:bodyPr>
            <a:noAutofit/>
          </a:bodyPr>
          <a:lstStyle/>
          <a:p>
            <a:r>
              <a:rPr lang="en-US" sz="2000" b="1" i="1" dirty="0" smtClean="0"/>
              <a:t>Part I: </a:t>
            </a:r>
            <a:r>
              <a:rPr lang="en-US" sz="2000" b="1" dirty="0" smtClean="0"/>
              <a:t>Serializing I/O &amp; process </a:t>
            </a:r>
            <a:r>
              <a:rPr lang="en-US" sz="2000" b="1" dirty="0"/>
              <a:t>c</a:t>
            </a:r>
            <a:r>
              <a:rPr lang="en-US" sz="2000" b="1" dirty="0" smtClean="0"/>
              <a:t>oordination</a:t>
            </a:r>
          </a:p>
          <a:p>
            <a:pPr lvl="1"/>
            <a:r>
              <a:rPr lang="en-US" sz="1800" dirty="0" smtClean="0"/>
              <a:t>Each </a:t>
            </a:r>
            <a:r>
              <a:rPr lang="en-US" sz="1800" dirty="0"/>
              <a:t>process reads its data and sends the higher rank process the location to start fetching its data from</a:t>
            </a:r>
          </a:p>
          <a:p>
            <a:pPr lvl="1"/>
            <a:r>
              <a:rPr lang="en-US" sz="1800" dirty="0" smtClean="0"/>
              <a:t>Number </a:t>
            </a:r>
            <a:r>
              <a:rPr lang="en-US" sz="1800" dirty="0"/>
              <a:t>of bytes read is </a:t>
            </a:r>
            <a:r>
              <a:rPr lang="en-US" sz="1800" dirty="0">
                <a:solidFill>
                  <a:srgbClr val="C00000"/>
                </a:solidFill>
              </a:rPr>
              <a:t>EXACT</a:t>
            </a:r>
            <a:r>
              <a:rPr lang="en-US" sz="1800" dirty="0"/>
              <a:t>… but I/O is done </a:t>
            </a:r>
            <a:r>
              <a:rPr lang="en-US" sz="1800" dirty="0" smtClean="0">
                <a:solidFill>
                  <a:srgbClr val="C00000"/>
                </a:solidFill>
              </a:rPr>
              <a:t>sequentially</a:t>
            </a:r>
          </a:p>
          <a:p>
            <a:pPr lvl="1"/>
            <a:r>
              <a:rPr lang="en-US" sz="1800" dirty="0" smtClean="0"/>
              <a:t>We </a:t>
            </a:r>
            <a:r>
              <a:rPr lang="en-US" sz="1800" dirty="0"/>
              <a:t>use </a:t>
            </a:r>
            <a:r>
              <a:rPr lang="en-US" sz="1800" b="1" dirty="0">
                <a:solidFill>
                  <a:srgbClr val="C00000"/>
                </a:solidFill>
              </a:rPr>
              <a:t>symmetric memory </a:t>
            </a:r>
            <a:r>
              <a:rPr lang="en-US" sz="1800" b="1" dirty="0" smtClean="0">
                <a:solidFill>
                  <a:srgbClr val="C00000"/>
                </a:solidFill>
              </a:rPr>
              <a:t>allocation </a:t>
            </a:r>
            <a:r>
              <a:rPr lang="en-US" sz="1800" dirty="0" smtClean="0">
                <a:solidFill>
                  <a:schemeClr val="tx1"/>
                </a:solidFill>
              </a:rPr>
              <a:t>technique to allow processes to exchange the complex data structure that represents the position of a data record in the B+ tree, called “cursor”</a:t>
            </a:r>
          </a:p>
          <a:p>
            <a:pPr lvl="2"/>
            <a:r>
              <a:rPr lang="en-US" sz="1800" dirty="0"/>
              <a:t>Cursor contains </a:t>
            </a:r>
            <a:r>
              <a:rPr lang="en-US" sz="1800" b="1" dirty="0">
                <a:solidFill>
                  <a:srgbClr val="C00000"/>
                </a:solidFill>
              </a:rPr>
              <a:t>addresses</a:t>
            </a:r>
            <a:r>
              <a:rPr lang="en-US" sz="1800" dirty="0"/>
              <a:t> of branch nodes and a leave node</a:t>
            </a:r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10</a:t>
            </a:fld>
            <a:endParaRPr lang="uk-UA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27536"/>
              </p:ext>
            </p:extLst>
          </p:nvPr>
        </p:nvGraphicFramePr>
        <p:xfrm>
          <a:off x="1468386" y="4260940"/>
          <a:ext cx="6075092" cy="4557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8773"/>
                <a:gridCol w="1518773"/>
                <a:gridCol w="1518773"/>
                <a:gridCol w="1518773"/>
              </a:tblGrid>
              <a:tr h="28691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600" baseline="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0</a:t>
                      </a:r>
                      <a:endParaRPr lang="en-US" sz="16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0001" marR="90001" marT="45001" marB="45001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D1</a:t>
                      </a:r>
                      <a:endParaRPr lang="en-US" sz="16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0001" marR="90001" marT="45001" marB="45001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D2</a:t>
                      </a:r>
                      <a:endParaRPr lang="en-US" sz="16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0001" marR="90001" marT="45001" marB="45001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D3</a:t>
                      </a:r>
                      <a:endParaRPr lang="en-US" sz="16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90001" marR="90001" marT="45001" marB="45001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6" name="Straight Arrow Connector 5"/>
          <p:cNvCxnSpPr/>
          <p:nvPr/>
        </p:nvCxnSpPr>
        <p:spPr>
          <a:xfrm>
            <a:off x="1468386" y="4962960"/>
            <a:ext cx="1500022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Straight Arrow Connector 6"/>
          <p:cNvCxnSpPr/>
          <p:nvPr/>
        </p:nvCxnSpPr>
        <p:spPr>
          <a:xfrm>
            <a:off x="2968408" y="5377622"/>
            <a:ext cx="1500022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Arrow Connector 7"/>
          <p:cNvCxnSpPr/>
          <p:nvPr/>
        </p:nvCxnSpPr>
        <p:spPr>
          <a:xfrm>
            <a:off x="4468431" y="5774850"/>
            <a:ext cx="1500022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Arrow Connector 8"/>
          <p:cNvCxnSpPr/>
          <p:nvPr/>
        </p:nvCxnSpPr>
        <p:spPr>
          <a:xfrm>
            <a:off x="5968453" y="6191523"/>
            <a:ext cx="1575023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TextBox 9"/>
          <p:cNvSpPr txBox="1"/>
          <p:nvPr/>
        </p:nvSpPr>
        <p:spPr>
          <a:xfrm>
            <a:off x="478170" y="4260940"/>
            <a:ext cx="990216" cy="3370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6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Consolas"/>
              </a:rPr>
              <a:t>Database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26727" y="4961020"/>
            <a:ext cx="76553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P0 reads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2" name="Left Brace 11"/>
          <p:cNvSpPr/>
          <p:nvPr/>
        </p:nvSpPr>
        <p:spPr>
          <a:xfrm>
            <a:off x="1258406" y="4939858"/>
            <a:ext cx="117609" cy="1137169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0000" tIns="45000" rIns="90000" bIns="45000" numCol="1" spcCol="38100" rtlCol="0" anchor="ctr">
            <a:noAutofit/>
          </a:bodyPr>
          <a:lstStyle/>
          <a:p>
            <a:pPr defTabSz="900044" latinLnBrk="1" hangingPunct="0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16200000">
            <a:off x="509645" y="5130709"/>
            <a:ext cx="1036222" cy="2755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2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Consolas"/>
              </a:rPr>
              <a:t>Sequential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968408" y="4960950"/>
            <a:ext cx="0" cy="386390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468430" y="5377622"/>
            <a:ext cx="0" cy="397228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982341" y="5797713"/>
            <a:ext cx="0" cy="369409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048000" y="4951454"/>
            <a:ext cx="211461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P0 sends cursor to P1 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42361" y="5354038"/>
            <a:ext cx="2119073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P1 sends cursor to P2 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982872" y="5790428"/>
            <a:ext cx="2146663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P2 sends cursor to P3 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7543476" y="6215925"/>
            <a:ext cx="1" cy="310086"/>
          </a:xfrm>
          <a:prstGeom prst="straightConnector1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240225" y="5407905"/>
            <a:ext cx="76553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P1 reads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61338" y="5792022"/>
            <a:ext cx="76553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P2 reads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293459" y="6246880"/>
            <a:ext cx="765535" cy="3063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P3 reads</a:t>
            </a:r>
            <a:endParaRPr lang="en-US" sz="14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640305" y="6193301"/>
            <a:ext cx="390125" cy="3370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4999" tIns="44999" rIns="44999" bIns="44999" numCol="1" spcCol="38100" rtlCol="0" anchor="ctr">
            <a:spAutoFit/>
          </a:bodyPr>
          <a:lstStyle/>
          <a:p>
            <a:pPr defTabSz="900044" hangingPunct="0"/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1600" dirty="0">
              <a:solidFill>
                <a:srgbClr val="000000"/>
              </a:solidFill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052230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76200"/>
            <a:ext cx="8305800" cy="1066800"/>
          </a:xfrm>
        </p:spPr>
        <p:txBody>
          <a:bodyPr/>
          <a:lstStyle/>
          <a:p>
            <a:r>
              <a:rPr lang="en-US" dirty="0"/>
              <a:t>LMDBIO-DM: Design and Implementation </a:t>
            </a:r>
            <a:r>
              <a:rPr lang="en-US" dirty="0" smtClean="0"/>
              <a:t>Part II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1089" y="876659"/>
            <a:ext cx="8077200" cy="5638800"/>
          </a:xfrm>
        </p:spPr>
        <p:txBody>
          <a:bodyPr>
            <a:normAutofit/>
          </a:bodyPr>
          <a:lstStyle/>
          <a:p>
            <a:r>
              <a:rPr lang="en-US" sz="2000" b="1" i="1" dirty="0" smtClean="0"/>
              <a:t>Part II: </a:t>
            </a:r>
            <a:r>
              <a:rPr lang="en-US" sz="2000" b="1" dirty="0" smtClean="0"/>
              <a:t>Speculative data reading</a:t>
            </a:r>
          </a:p>
          <a:p>
            <a:pPr lvl="1"/>
            <a:r>
              <a:rPr lang="en-US" sz="1800" dirty="0" smtClean="0"/>
              <a:t>Each </a:t>
            </a:r>
            <a:r>
              <a:rPr lang="en-US" sz="1800" dirty="0"/>
              <a:t>process estimates and </a:t>
            </a:r>
            <a:r>
              <a:rPr lang="en-US" sz="1800" dirty="0" err="1"/>
              <a:t>prefetches</a:t>
            </a:r>
            <a:r>
              <a:rPr lang="en-US" sz="1800" dirty="0"/>
              <a:t> some data before preforming in-memory data </a:t>
            </a:r>
            <a:r>
              <a:rPr lang="en-US" sz="1800" dirty="0" smtClean="0"/>
              <a:t>seek</a:t>
            </a:r>
            <a:endParaRPr lang="en-US" sz="1800" dirty="0"/>
          </a:p>
          <a:p>
            <a:pPr lvl="2"/>
            <a:r>
              <a:rPr lang="en-US" sz="1800" dirty="0" smtClean="0"/>
              <a:t>The estimation is corrected in every iteration by using the actual data read in all of the previous iterations</a:t>
            </a:r>
          </a:p>
          <a:p>
            <a:pPr lvl="1"/>
            <a:r>
              <a:rPr lang="en-US" sz="1800" dirty="0" smtClean="0">
                <a:solidFill>
                  <a:schemeClr val="accent2"/>
                </a:solidFill>
              </a:rPr>
              <a:t>This add a small amount of extra data reading, but allows parallel I/O</a:t>
            </a:r>
            <a:endParaRPr lang="en-US" sz="1800" dirty="0">
              <a:solidFill>
                <a:schemeClr val="accent2"/>
              </a:solidFill>
            </a:endParaRPr>
          </a:p>
          <a:p>
            <a:pPr lvl="1"/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07229" y="6597057"/>
            <a:ext cx="244104" cy="257831"/>
          </a:xfrm>
        </p:spPr>
        <p:txBody>
          <a:bodyPr/>
          <a:lstStyle/>
          <a:p>
            <a:fld id="{86CB4B4D-7CA3-9044-876B-883B54F8677D}" type="slidenum">
              <a:rPr lang="uk-UA" sz="1200" smtClean="0"/>
              <a:t>11</a:t>
            </a:fld>
            <a:endParaRPr lang="uk-UA" sz="1200" dirty="0"/>
          </a:p>
        </p:txBody>
      </p:sp>
      <p:graphicFrame>
        <p:nvGraphicFramePr>
          <p:cNvPr id="102" name="Table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636036"/>
              </p:ext>
            </p:extLst>
          </p:nvPr>
        </p:nvGraphicFramePr>
        <p:xfrm>
          <a:off x="1296780" y="3048000"/>
          <a:ext cx="5674252" cy="4433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18563"/>
                <a:gridCol w="1418563"/>
                <a:gridCol w="1418563"/>
                <a:gridCol w="1418563"/>
              </a:tblGrid>
              <a:tr h="44335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500" baseline="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0</a:t>
                      </a:r>
                      <a:endParaRPr lang="en-US" sz="15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5114" marR="85114" marT="42557" marB="42557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D1</a:t>
                      </a:r>
                      <a:endParaRPr lang="en-US" sz="15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5114" marR="85114" marT="42557" marB="42557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D2</a:t>
                      </a:r>
                      <a:endParaRPr lang="en-US" sz="15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5114" marR="85114" marT="42557" marB="42557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D3</a:t>
                      </a:r>
                      <a:endParaRPr lang="en-US" sz="15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85114" marR="85114" marT="42557" marB="42557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103" name="Straight Arrow Connector 102"/>
          <p:cNvCxnSpPr/>
          <p:nvPr/>
        </p:nvCxnSpPr>
        <p:spPr>
          <a:xfrm>
            <a:off x="1296780" y="4693274"/>
            <a:ext cx="1391624" cy="0"/>
          </a:xfrm>
          <a:prstGeom prst="straightConnector1">
            <a:avLst/>
          </a:prstGeom>
          <a:noFill/>
          <a:ln w="25400" cap="flat">
            <a:solidFill>
              <a:srgbClr val="D81E00"/>
            </a:solidFill>
            <a:prstDash val="sysDot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4" name="Straight Arrow Connector 103"/>
          <p:cNvCxnSpPr/>
          <p:nvPr/>
        </p:nvCxnSpPr>
        <p:spPr>
          <a:xfrm>
            <a:off x="2702534" y="5101322"/>
            <a:ext cx="1419929" cy="0"/>
          </a:xfrm>
          <a:prstGeom prst="straightConnector1">
            <a:avLst/>
          </a:prstGeom>
          <a:noFill/>
          <a:ln w="25400" cap="flat">
            <a:solidFill>
              <a:srgbClr val="D81E00"/>
            </a:solidFill>
            <a:prstDash val="sysDot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5" name="Straight Arrow Connector 104"/>
          <p:cNvCxnSpPr/>
          <p:nvPr/>
        </p:nvCxnSpPr>
        <p:spPr>
          <a:xfrm>
            <a:off x="4122463" y="5498038"/>
            <a:ext cx="1427223" cy="0"/>
          </a:xfrm>
          <a:prstGeom prst="straightConnector1">
            <a:avLst/>
          </a:prstGeom>
          <a:noFill/>
          <a:ln w="25400" cap="flat">
            <a:solidFill>
              <a:srgbClr val="D81E00"/>
            </a:solidFill>
            <a:prstDash val="sysDot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6" name="Straight Arrow Connector 105"/>
          <p:cNvCxnSpPr/>
          <p:nvPr/>
        </p:nvCxnSpPr>
        <p:spPr>
          <a:xfrm>
            <a:off x="5535576" y="5905739"/>
            <a:ext cx="1321157" cy="1"/>
          </a:xfrm>
          <a:prstGeom prst="straightConnector1">
            <a:avLst/>
          </a:prstGeom>
          <a:noFill/>
          <a:ln w="25400" cap="flat">
            <a:solidFill>
              <a:srgbClr val="D81E00"/>
            </a:solidFill>
            <a:prstDash val="sysDot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7" name="TextBox 106"/>
          <p:cNvSpPr txBox="1"/>
          <p:nvPr/>
        </p:nvSpPr>
        <p:spPr>
          <a:xfrm>
            <a:off x="401090" y="3062646"/>
            <a:ext cx="118928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Database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558679" y="4715462"/>
            <a:ext cx="10753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P0 seeks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9" name="Left Brace 108"/>
          <p:cNvSpPr/>
          <p:nvPr/>
        </p:nvSpPr>
        <p:spPr>
          <a:xfrm>
            <a:off x="913799" y="4693274"/>
            <a:ext cx="113179" cy="1726223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ctr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207758" y="5006295"/>
            <a:ext cx="523216" cy="12622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vert270" wrap="square" lIns="45718" tIns="45718" rIns="45718" bIns="45718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Sequential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  <a:sym typeface="Consolas"/>
              </a:rPr>
              <a:t>In-memor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y seek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1" name="Straight Arrow Connector 110"/>
          <p:cNvCxnSpPr/>
          <p:nvPr/>
        </p:nvCxnSpPr>
        <p:spPr>
          <a:xfrm>
            <a:off x="2702534" y="4654963"/>
            <a:ext cx="0" cy="439497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>
            <a:off x="4122463" y="5094460"/>
            <a:ext cx="1" cy="372424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>
            <a:off x="5549686" y="5505634"/>
            <a:ext cx="1" cy="372424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/>
          <p:cNvSpPr txBox="1"/>
          <p:nvPr/>
        </p:nvSpPr>
        <p:spPr>
          <a:xfrm>
            <a:off x="2783398" y="4669475"/>
            <a:ext cx="239276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P0 sends cursor to P1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4197576" y="5094658"/>
            <a:ext cx="236856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P1 sends cursor to P2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5626299" y="5570285"/>
            <a:ext cx="258698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P2 sends cursor to P3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7" name="Straight Arrow Connector 116"/>
          <p:cNvCxnSpPr/>
          <p:nvPr/>
        </p:nvCxnSpPr>
        <p:spPr>
          <a:xfrm>
            <a:off x="6876822" y="5898261"/>
            <a:ext cx="1" cy="372424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/>
          <p:cNvSpPr txBox="1"/>
          <p:nvPr/>
        </p:nvSpPr>
        <p:spPr>
          <a:xfrm>
            <a:off x="6929410" y="5865908"/>
            <a:ext cx="1765749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P3 sends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cursor to P0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100" i="1" dirty="0" smtClean="0">
                <a:latin typeface="Calibri" charset="0"/>
                <a:ea typeface="Calibri" charset="0"/>
                <a:cs typeface="Calibri" charset="0"/>
              </a:rPr>
              <a:t>(for the next batch)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9" name="Straight Arrow Connector 118"/>
          <p:cNvCxnSpPr/>
          <p:nvPr/>
        </p:nvCxnSpPr>
        <p:spPr>
          <a:xfrm>
            <a:off x="1313714" y="3808944"/>
            <a:ext cx="1777049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0" name="Straight Arrow Connector 119"/>
          <p:cNvCxnSpPr/>
          <p:nvPr/>
        </p:nvCxnSpPr>
        <p:spPr>
          <a:xfrm>
            <a:off x="2425899" y="3985633"/>
            <a:ext cx="2163790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1" name="Straight Arrow Connector 120"/>
          <p:cNvCxnSpPr/>
          <p:nvPr/>
        </p:nvCxnSpPr>
        <p:spPr>
          <a:xfrm>
            <a:off x="3873699" y="4193024"/>
            <a:ext cx="2214916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2" name="Straight Arrow Connector 121"/>
          <p:cNvCxnSpPr/>
          <p:nvPr/>
        </p:nvCxnSpPr>
        <p:spPr>
          <a:xfrm>
            <a:off x="5381859" y="4442340"/>
            <a:ext cx="1589173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3" name="TextBox 122"/>
          <p:cNvSpPr txBox="1"/>
          <p:nvPr/>
        </p:nvSpPr>
        <p:spPr>
          <a:xfrm>
            <a:off x="1637361" y="3816223"/>
            <a:ext cx="106917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P0 reads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24" name="Straight Arrow Connector 123"/>
          <p:cNvCxnSpPr/>
          <p:nvPr/>
        </p:nvCxnSpPr>
        <p:spPr>
          <a:xfrm>
            <a:off x="1296780" y="5117172"/>
            <a:ext cx="1258245" cy="1"/>
          </a:xfrm>
          <a:prstGeom prst="straightConnector1">
            <a:avLst/>
          </a:prstGeom>
          <a:noFill/>
          <a:ln w="25400" cap="flat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5" name="TextBox 124"/>
          <p:cNvSpPr txBox="1"/>
          <p:nvPr/>
        </p:nvSpPr>
        <p:spPr>
          <a:xfrm>
            <a:off x="1366177" y="5138912"/>
            <a:ext cx="125457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P0 accesses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26" name="Straight Arrow Connector 125"/>
          <p:cNvCxnSpPr/>
          <p:nvPr/>
        </p:nvCxnSpPr>
        <p:spPr>
          <a:xfrm>
            <a:off x="2702534" y="5489806"/>
            <a:ext cx="1258245" cy="1"/>
          </a:xfrm>
          <a:prstGeom prst="straightConnector1">
            <a:avLst/>
          </a:prstGeom>
          <a:noFill/>
          <a:ln w="25400" cap="flat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7" name="Straight Arrow Connector 126"/>
          <p:cNvCxnSpPr/>
          <p:nvPr/>
        </p:nvCxnSpPr>
        <p:spPr>
          <a:xfrm>
            <a:off x="4141890" y="5950833"/>
            <a:ext cx="1258245" cy="1"/>
          </a:xfrm>
          <a:prstGeom prst="straightConnector1">
            <a:avLst/>
          </a:prstGeom>
          <a:noFill/>
          <a:ln w="25400" cap="flat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8" name="Straight Arrow Connector 127"/>
          <p:cNvCxnSpPr/>
          <p:nvPr/>
        </p:nvCxnSpPr>
        <p:spPr>
          <a:xfrm>
            <a:off x="5608076" y="6337899"/>
            <a:ext cx="1258245" cy="1"/>
          </a:xfrm>
          <a:prstGeom prst="straightConnector1">
            <a:avLst/>
          </a:prstGeom>
          <a:noFill/>
          <a:ln w="25400" cap="flat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9" name="TextBox 128"/>
          <p:cNvSpPr txBox="1"/>
          <p:nvPr/>
        </p:nvSpPr>
        <p:spPr>
          <a:xfrm>
            <a:off x="2925813" y="5117172"/>
            <a:ext cx="10753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P1 seeks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2832107" y="5540622"/>
            <a:ext cx="125457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P1 accesses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402573" y="5550180"/>
            <a:ext cx="10753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P2 seeks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4210071" y="5973630"/>
            <a:ext cx="125457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P2 accesses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5882009" y="5934653"/>
            <a:ext cx="10753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P3 seeks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5689507" y="6358103"/>
            <a:ext cx="1254574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P3 accesses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3090763" y="3979558"/>
            <a:ext cx="106917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P1 reads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4589689" y="4195582"/>
            <a:ext cx="106917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P2 reads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6088615" y="4451671"/>
            <a:ext cx="1069178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P3 reads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38" name="Left Brace 137"/>
          <p:cNvSpPr/>
          <p:nvPr/>
        </p:nvSpPr>
        <p:spPr>
          <a:xfrm>
            <a:off x="888023" y="3791187"/>
            <a:ext cx="137172" cy="831850"/>
          </a:xfrm>
          <a:prstGeom prst="leftBrac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ctr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202546" y="3511963"/>
            <a:ext cx="523216" cy="14082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vert270" wrap="square" lIns="45718" tIns="45718" rIns="45718" bIns="45718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Concurrent speculative read</a:t>
            </a:r>
          </a:p>
        </p:txBody>
      </p:sp>
      <p:cxnSp>
        <p:nvCxnSpPr>
          <p:cNvPr id="140" name="Straight Arrow Connector 139"/>
          <p:cNvCxnSpPr/>
          <p:nvPr/>
        </p:nvCxnSpPr>
        <p:spPr>
          <a:xfrm>
            <a:off x="8693740" y="4546840"/>
            <a:ext cx="1" cy="195076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/>
          <p:cNvSpPr txBox="1"/>
          <p:nvPr/>
        </p:nvSpPr>
        <p:spPr>
          <a:xfrm rot="16200000">
            <a:off x="8289839" y="5332816"/>
            <a:ext cx="11265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Timeline</a:t>
            </a:r>
            <a:endParaRPr lang="en-US" sz="12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0071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685800"/>
            <a:ext cx="3355694" cy="5410200"/>
          </a:xfrm>
        </p:spPr>
        <p:txBody>
          <a:bodyPr/>
          <a:lstStyle/>
          <a:p>
            <a:pPr algn="r"/>
            <a:r>
              <a:rPr lang="en-US" dirty="0" smtClean="0"/>
              <a:t>Experiments and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34676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CIFAR10-Large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6416777"/>
            <a:ext cx="301906" cy="288823"/>
          </a:xfrm>
        </p:spPr>
        <p:txBody>
          <a:bodyPr/>
          <a:lstStyle/>
          <a:p>
            <a:fld id="{86CB4B4D-7CA3-9044-876B-883B54F8677D}" type="slidenum">
              <a:rPr lang="uk-UA" smtClean="0"/>
              <a:t>13</a:t>
            </a:fld>
            <a:endParaRPr lang="uk-UA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615335"/>
              </p:ext>
            </p:extLst>
          </p:nvPr>
        </p:nvGraphicFramePr>
        <p:xfrm>
          <a:off x="0" y="1508638"/>
          <a:ext cx="4800600" cy="52731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9090454"/>
              </p:ext>
            </p:extLst>
          </p:nvPr>
        </p:nvGraphicFramePr>
        <p:xfrm>
          <a:off x="4648200" y="1504674"/>
          <a:ext cx="4419600" cy="5200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34000" y="1143000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166124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33033" y="184656"/>
            <a:ext cx="4410941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Dataset: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CIFAR10-Large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AlexNet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Batch size: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4,096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Training iterations: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1,024</a:t>
            </a:r>
          </a:p>
          <a:p>
            <a:pPr marL="979488" indent="-774700">
              <a:tabLst>
                <a:tab pos="2190750" algn="l"/>
              </a:tabLst>
            </a:pPr>
            <a:r>
              <a:rPr lang="en-US" sz="1400" b="1" dirty="0" err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Testbed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LCRC Blues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 (Each node: 16 cores Intel Pentium Xeon processors, 64 GB memory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lang="en-US" sz="12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15169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ImageNet</a:t>
            </a:r>
            <a:r>
              <a:rPr lang="en-US" dirty="0" smtClean="0"/>
              <a:t> Results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6416777"/>
            <a:ext cx="301906" cy="288823"/>
          </a:xfrm>
        </p:spPr>
        <p:txBody>
          <a:bodyPr/>
          <a:lstStyle/>
          <a:p>
            <a:fld id="{86CB4B4D-7CA3-9044-876B-883B54F8677D}" type="slidenum">
              <a:rPr lang="uk-UA" smtClean="0"/>
              <a:t>14</a:t>
            </a:fld>
            <a:endParaRPr lang="uk-UA"/>
          </a:p>
        </p:txBody>
      </p:sp>
      <p:sp>
        <p:nvSpPr>
          <p:cNvPr id="7" name="TextBox 6"/>
          <p:cNvSpPr txBox="1"/>
          <p:nvPr/>
        </p:nvSpPr>
        <p:spPr>
          <a:xfrm>
            <a:off x="5334000" y="1143000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166124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33033" y="184656"/>
            <a:ext cx="4410941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Dataset: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err="1" smtClean="0">
                <a:latin typeface="Calibri" charset="0"/>
                <a:ea typeface="Calibri" charset="0"/>
                <a:cs typeface="Calibri" charset="0"/>
              </a:rPr>
              <a:t>ImageNet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err="1" smtClean="0">
                <a:latin typeface="Calibri" charset="0"/>
                <a:ea typeface="Calibri" charset="0"/>
                <a:cs typeface="Calibri" charset="0"/>
              </a:rPr>
              <a:t>CaffeNet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Batch size: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4,096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Training iterations: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32</a:t>
            </a:r>
          </a:p>
          <a:p>
            <a:pPr marL="979488" indent="-774700">
              <a:tabLst>
                <a:tab pos="2190750" algn="l"/>
              </a:tabLst>
            </a:pPr>
            <a:r>
              <a:rPr lang="en-US" sz="1400" b="1" dirty="0" err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Testbed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LCRC Blues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 (Each node: 16 cores Intel Pentium Xeon processors, 64 GB memory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lang="en-US" sz="1200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925917"/>
              </p:ext>
            </p:extLst>
          </p:nvPr>
        </p:nvGraphicFramePr>
        <p:xfrm>
          <a:off x="90055" y="1481928"/>
          <a:ext cx="4442978" cy="52236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9510003"/>
              </p:ext>
            </p:extLst>
          </p:nvPr>
        </p:nvGraphicFramePr>
        <p:xfrm>
          <a:off x="4876799" y="1371600"/>
          <a:ext cx="4150883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5328008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I/O is a significant problem in deep </a:t>
            </a:r>
            <a:r>
              <a:rPr lang="en-US" sz="2200" dirty="0" smtClean="0"/>
              <a:t>Learning</a:t>
            </a:r>
            <a:endParaRPr lang="en-US" sz="2200" dirty="0"/>
          </a:p>
          <a:p>
            <a:pPr lvl="1"/>
            <a:r>
              <a:rPr lang="en-US" sz="2200" dirty="0"/>
              <a:t>Improved hardware trends making communication and computation faster, making I/O an even bigger problem</a:t>
            </a:r>
          </a:p>
          <a:p>
            <a:pPr>
              <a:spcBef>
                <a:spcPts val="1000"/>
              </a:spcBef>
            </a:pPr>
            <a:r>
              <a:rPr lang="en-US" sz="2200" dirty="0"/>
              <a:t>We proposed </a:t>
            </a:r>
            <a:r>
              <a:rPr lang="en-US" sz="2200" dirty="0">
                <a:solidFill>
                  <a:srgbClr val="C00000"/>
                </a:solidFill>
              </a:rPr>
              <a:t>LMDBIO</a:t>
            </a:r>
            <a:r>
              <a:rPr lang="en-US" sz="2200" dirty="0"/>
              <a:t>: an optimized I/O framework specially designed for deep-learning applications</a:t>
            </a:r>
            <a:endParaRPr lang="en-US" sz="2200" dirty="0" smtClean="0"/>
          </a:p>
          <a:p>
            <a:pPr>
              <a:spcBef>
                <a:spcPts val="1000"/>
              </a:spcBef>
            </a:pPr>
            <a:r>
              <a:rPr lang="en-US" sz="2200" dirty="0" smtClean="0"/>
              <a:t>LMDBIO with all optimizations significantly improves deep learning performance</a:t>
            </a:r>
          </a:p>
          <a:p>
            <a:pPr lvl="1"/>
            <a:r>
              <a:rPr lang="en-US" sz="2200" dirty="0" smtClean="0"/>
              <a:t>For </a:t>
            </a:r>
            <a:r>
              <a:rPr lang="en-US" sz="2200" dirty="0" smtClean="0">
                <a:solidFill>
                  <a:srgbClr val="C00000"/>
                </a:solidFill>
              </a:rPr>
              <a:t>CIFAR 10-Large</a:t>
            </a:r>
            <a:r>
              <a:rPr lang="en-US" sz="2200" dirty="0" smtClean="0"/>
              <a:t>, we achieve nearly </a:t>
            </a:r>
            <a:r>
              <a:rPr lang="en-US" sz="2200" dirty="0" smtClean="0">
                <a:solidFill>
                  <a:srgbClr val="C00000"/>
                </a:solidFill>
              </a:rPr>
              <a:t>5x</a:t>
            </a:r>
            <a:r>
              <a:rPr lang="en-US" sz="2200" dirty="0" smtClean="0"/>
              <a:t> improvement</a:t>
            </a:r>
          </a:p>
          <a:p>
            <a:pPr lvl="1"/>
            <a:r>
              <a:rPr lang="en-US" sz="2200" dirty="0" smtClean="0"/>
              <a:t>For </a:t>
            </a:r>
            <a:r>
              <a:rPr lang="en-US" sz="2200" dirty="0" err="1" smtClean="0">
                <a:solidFill>
                  <a:srgbClr val="C00000"/>
                </a:solidFill>
              </a:rPr>
              <a:t>ImageNet</a:t>
            </a:r>
            <a:r>
              <a:rPr lang="en-US" sz="2200" dirty="0" smtClean="0">
                <a:solidFill>
                  <a:srgbClr val="C00000"/>
                </a:solidFill>
              </a:rPr>
              <a:t>-Large</a:t>
            </a:r>
            <a:r>
              <a:rPr lang="en-US" sz="2200" dirty="0" smtClean="0"/>
              <a:t>, we achieve nearly </a:t>
            </a:r>
            <a:r>
              <a:rPr lang="en-US" sz="2200" dirty="0" smtClean="0">
                <a:solidFill>
                  <a:srgbClr val="C00000"/>
                </a:solidFill>
              </a:rPr>
              <a:t>53x</a:t>
            </a:r>
            <a:r>
              <a:rPr lang="en-US" sz="2200" dirty="0" smtClean="0"/>
              <a:t> improvement</a:t>
            </a:r>
          </a:p>
          <a:p>
            <a:pPr lvl="1"/>
            <a:endParaRPr lang="en-US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67797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2600" y="0"/>
            <a:ext cx="2895600" cy="6096000"/>
          </a:xfrm>
        </p:spPr>
        <p:txBody>
          <a:bodyPr/>
          <a:lstStyle/>
          <a:p>
            <a:pPr algn="r"/>
            <a:r>
              <a:rPr lang="en-US" dirty="0" smtClean="0"/>
              <a:t>Back Up Slides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399491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Challenges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4645427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8F1BAA1-FB09-4AD7-88AB-804CD2A1D953}" type="slidenum">
              <a:rPr lang="en-US" smtClean="0"/>
              <a:t>17</a:t>
            </a:fld>
            <a:endParaRPr lang="en-US" dirty="0"/>
          </a:p>
        </p:txBody>
      </p:sp>
      <p:cxnSp>
        <p:nvCxnSpPr>
          <p:cNvPr id="246" name="Straight Arrow Connector 245"/>
          <p:cNvCxnSpPr/>
          <p:nvPr/>
        </p:nvCxnSpPr>
        <p:spPr>
          <a:xfrm flipV="1">
            <a:off x="660972" y="1089128"/>
            <a:ext cx="0" cy="4347619"/>
          </a:xfrm>
          <a:prstGeom prst="straightConnector1">
            <a:avLst/>
          </a:prstGeom>
          <a:noFill/>
          <a:ln w="50800" cap="flat">
            <a:solidFill>
              <a:schemeClr val="tx1"/>
            </a:solidFill>
            <a:prstDash val="solid"/>
            <a:round/>
            <a:tailEnd type="stealth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8" name="Straight Arrow Connector 247"/>
          <p:cNvCxnSpPr/>
          <p:nvPr/>
        </p:nvCxnSpPr>
        <p:spPr>
          <a:xfrm>
            <a:off x="660972" y="5410200"/>
            <a:ext cx="4800600" cy="0"/>
          </a:xfrm>
          <a:prstGeom prst="straightConnector1">
            <a:avLst/>
          </a:prstGeom>
          <a:noFill/>
          <a:ln w="50800" cap="flat">
            <a:solidFill>
              <a:schemeClr val="tx1"/>
            </a:solidFill>
            <a:prstDash val="solid"/>
            <a:round/>
            <a:tailEnd type="stealth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2" name="TextBox 251"/>
          <p:cNvSpPr txBox="1"/>
          <p:nvPr/>
        </p:nvSpPr>
        <p:spPr>
          <a:xfrm>
            <a:off x="1447800" y="5410200"/>
            <a:ext cx="220980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Network Size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(width and depth)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53" name="TextBox 252"/>
          <p:cNvSpPr txBox="1"/>
          <p:nvPr/>
        </p:nvSpPr>
        <p:spPr>
          <a:xfrm rot="16200000">
            <a:off x="-355314" y="2743200"/>
            <a:ext cx="129540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Batch Size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(# samples)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738301" y="2053033"/>
            <a:ext cx="12954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I/O Bound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58" name="TextBox 257"/>
          <p:cNvSpPr txBox="1"/>
          <p:nvPr/>
        </p:nvSpPr>
        <p:spPr>
          <a:xfrm>
            <a:off x="2057400" y="3810000"/>
            <a:ext cx="319762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Communication</a:t>
            </a:r>
            <a:r>
              <a:rPr kumimoji="0" lang="en-US" sz="1800" b="1" i="1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bound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60" name="TextBox 259"/>
          <p:cNvSpPr txBox="1"/>
          <p:nvPr/>
        </p:nvSpPr>
        <p:spPr>
          <a:xfrm>
            <a:off x="2362200" y="1089127"/>
            <a:ext cx="2156508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Compute</a:t>
            </a:r>
            <a:r>
              <a:rPr kumimoji="0" lang="en-US" sz="1800" b="1" i="1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bound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64" name="Oval 263"/>
          <p:cNvSpPr/>
          <p:nvPr/>
        </p:nvSpPr>
        <p:spPr>
          <a:xfrm>
            <a:off x="2734278" y="1524000"/>
            <a:ext cx="152400" cy="1524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5" name="Oval 264"/>
          <p:cNvSpPr/>
          <p:nvPr/>
        </p:nvSpPr>
        <p:spPr>
          <a:xfrm>
            <a:off x="2667000" y="4267200"/>
            <a:ext cx="152400" cy="1524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17978" y="1447800"/>
            <a:ext cx="3156995" cy="11695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180975" lvl="1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High-dimensional input data</a:t>
            </a:r>
          </a:p>
          <a:p>
            <a:pPr marL="180975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Image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classification</a:t>
            </a:r>
          </a:p>
          <a:p>
            <a:pPr marL="361950" lvl="3" indent="-180975">
              <a:buFont typeface="Arial" charset="0"/>
              <a:buChar char="•"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Data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Science Bowl’s </a:t>
            </a:r>
            <a:br>
              <a:rPr lang="en-US" sz="140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tumor detection from CT scans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1" y="4191000"/>
            <a:ext cx="3200400" cy="11695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144463" lvl="1" indent="-144463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Networks with large number of parameters</a:t>
            </a:r>
          </a:p>
          <a:p>
            <a:pPr marL="144463" lvl="2" indent="-144463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Unsupervised image feature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extraction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LLNL’s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network with 15 billion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parameters 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1" y="2390729"/>
            <a:ext cx="1923578" cy="18158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180975" lvl="1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High </a:t>
            </a:r>
            <a:r>
              <a:rPr lang="en-US" sz="1400">
                <a:latin typeface="Calibri" charset="0"/>
                <a:ea typeface="Calibri" charset="0"/>
                <a:cs typeface="Calibri" charset="0"/>
              </a:rPr>
              <a:t>volume </a:t>
            </a: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data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marL="180975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Sentiment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analysis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Twitter analysis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Yelp’s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review fraud detection</a:t>
            </a:r>
          </a:p>
          <a:p>
            <a:pPr marL="180975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Image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classification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 err="1" smtClean="0">
                <a:latin typeface="Calibri" charset="0"/>
                <a:ea typeface="Calibri" charset="0"/>
                <a:cs typeface="Calibri" charset="0"/>
              </a:rPr>
              <a:t>ImageNet’s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image classification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00"/>
          <a:stretch/>
        </p:blipFill>
        <p:spPr>
          <a:xfrm>
            <a:off x="3505200" y="5486400"/>
            <a:ext cx="1861144" cy="952633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352800" y="6477000"/>
            <a:ext cx="22098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Image </a:t>
            </a: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feature extraction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522985" y="2422361"/>
            <a:ext cx="914400" cy="914399"/>
            <a:chOff x="5257800" y="12811332"/>
            <a:chExt cx="2590800" cy="2590800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t="9841" r="18366" b="9603"/>
            <a:stretch/>
          </p:blipFill>
          <p:spPr>
            <a:xfrm>
              <a:off x="5257800" y="12811332"/>
              <a:ext cx="2286000" cy="2286000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t="9841" r="18366" b="9603"/>
            <a:stretch/>
          </p:blipFill>
          <p:spPr>
            <a:xfrm>
              <a:off x="5410200" y="12963732"/>
              <a:ext cx="2286000" cy="22860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t="9841" r="18366" b="9603"/>
            <a:stretch/>
          </p:blipFill>
          <p:spPr>
            <a:xfrm>
              <a:off x="5562600" y="13116132"/>
              <a:ext cx="2286000" cy="2286000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2491692" y="3375509"/>
            <a:ext cx="3124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Tumor detection from CT scans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5-Point Star 4"/>
          <p:cNvSpPr/>
          <p:nvPr/>
        </p:nvSpPr>
        <p:spPr>
          <a:xfrm>
            <a:off x="1219200" y="1524000"/>
            <a:ext cx="228600" cy="228600"/>
          </a:xfrm>
          <a:prstGeom prst="star5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019800" y="1150555"/>
            <a:ext cx="2895600" cy="34214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228600" lvl="1" indent="-133350"/>
            <a:r>
              <a:rPr lang="en-US" sz="1800" b="1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en-US" sz="18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the past </a:t>
            </a:r>
            <a:r>
              <a:rPr lang="en-US" sz="1800" b="1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decade </a:t>
            </a:r>
            <a:r>
              <a:rPr lang="mr-IN" sz="1800" b="1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1800" b="1" i="1" dirty="0" smtClean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28600" lvl="1" indent="-133350"/>
            <a:endParaRPr lang="en-US" sz="1400" b="1" i="1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28600" lvl="1" indent="-133350">
              <a:buFont typeface="Arial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10 – 20x improvement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en-US" sz="16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processor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speed</a:t>
            </a:r>
          </a:p>
          <a:p>
            <a:pPr marL="228600" lvl="1" indent="-133350">
              <a:spcBef>
                <a:spcPts val="1000"/>
              </a:spcBef>
              <a:buFont typeface="Arial" charset="0"/>
              <a:buChar char="•"/>
            </a:pP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10 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– 20x improvement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en-US" sz="16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speed</a:t>
            </a:r>
            <a:endParaRPr lang="en-US" sz="16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28600" lvl="1" indent="-133350">
              <a:spcBef>
                <a:spcPts val="1000"/>
              </a:spcBef>
              <a:buFont typeface="Arial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Only 1.5x improvement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en-US" sz="16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I/O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performance</a:t>
            </a:r>
            <a:endParaRPr lang="en-US" sz="16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95250" lvl="1">
              <a:spcBef>
                <a:spcPts val="1000"/>
              </a:spcBef>
            </a:pPr>
            <a:endParaRPr lang="en-US" sz="400" dirty="0" smtClean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95250" lvl="1">
              <a:spcBef>
                <a:spcPts val="1000"/>
              </a:spcBef>
            </a:pP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I/O will eventually become a bottleneck for most computations</a:t>
            </a:r>
          </a:p>
        </p:txBody>
      </p:sp>
    </p:spTree>
    <p:extLst>
      <p:ext uri="{BB962C8B-B14F-4D97-AF65-F5344CB8AC3E}">
        <p14:creationId xmlns:p14="http://schemas.microsoft.com/office/powerpoint/2010/main" val="184034722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76200"/>
            <a:ext cx="7772400" cy="1066800"/>
          </a:xfrm>
        </p:spPr>
        <p:txBody>
          <a:bodyPr/>
          <a:lstStyle/>
          <a:p>
            <a:r>
              <a:rPr lang="en-US" dirty="0" smtClean="0"/>
              <a:t>LMDBIO-LMM: Overview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762000"/>
            <a:ext cx="7772400" cy="5638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solidFill>
                  <a:schemeClr val="accent1"/>
                </a:solidFill>
              </a:rPr>
              <a:t>Problem</a:t>
            </a:r>
          </a:p>
          <a:p>
            <a:r>
              <a:rPr lang="en-US" sz="2000" dirty="0" smtClean="0">
                <a:solidFill>
                  <a:schemeClr val="tx1"/>
                </a:solidFill>
              </a:rPr>
              <a:t>High </a:t>
            </a:r>
            <a:r>
              <a:rPr lang="en-US" sz="2000" dirty="0" err="1" smtClean="0">
                <a:solidFill>
                  <a:schemeClr val="tx1"/>
                </a:solidFill>
              </a:rPr>
              <a:t>interprocess</a:t>
            </a:r>
            <a:r>
              <a:rPr lang="en-US" sz="2000" dirty="0" smtClean="0">
                <a:solidFill>
                  <a:schemeClr val="tx1"/>
                </a:solidFill>
              </a:rPr>
              <a:t> contention due to </a:t>
            </a:r>
            <a:r>
              <a:rPr lang="en-US" sz="2000" dirty="0" err="1" smtClean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2000" dirty="0" err="1" smtClean="0">
                <a:solidFill>
                  <a:schemeClr val="tx1"/>
                </a:solidFill>
              </a:rPr>
              <a:t>’s</a:t>
            </a:r>
            <a:r>
              <a:rPr lang="en-US" sz="2000" dirty="0" smtClean="0">
                <a:solidFill>
                  <a:schemeClr val="tx1"/>
                </a:solidFill>
              </a:rPr>
              <a:t> way of handling I/O</a:t>
            </a:r>
          </a:p>
          <a:p>
            <a:pPr marL="0" indent="0">
              <a:buNone/>
            </a:pPr>
            <a:r>
              <a:rPr lang="en-US" sz="2000" b="1" dirty="0" smtClean="0">
                <a:solidFill>
                  <a:schemeClr val="accent1"/>
                </a:solidFill>
              </a:rPr>
              <a:t>Solution</a:t>
            </a:r>
          </a:p>
          <a:p>
            <a:r>
              <a:rPr lang="en-US" sz="2000" dirty="0" smtClean="0"/>
              <a:t>Localized </a:t>
            </a:r>
            <a:r>
              <a:rPr lang="en-US" sz="2000" dirty="0" err="1" smtClean="0"/>
              <a:t>mmap</a:t>
            </a:r>
            <a:endParaRPr lang="en-US" sz="2000" dirty="0" smtClean="0"/>
          </a:p>
          <a:p>
            <a:pPr lvl="1"/>
            <a:r>
              <a:rPr lang="en-US" sz="1800" dirty="0" smtClean="0"/>
              <a:t>Only </a:t>
            </a:r>
            <a:r>
              <a:rPr lang="en-US" sz="1800" dirty="0"/>
              <a:t>one process does 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1800" dirty="0"/>
              <a:t> on each node </a:t>
            </a:r>
          </a:p>
          <a:p>
            <a:pPr lvl="1"/>
            <a:r>
              <a:rPr lang="en-US" sz="1800" dirty="0"/>
              <a:t>Using </a:t>
            </a:r>
            <a:r>
              <a:rPr lang="en-US" sz="1800" dirty="0" smtClean="0"/>
              <a:t>MPI shared-memory (MPI-3) </a:t>
            </a:r>
            <a:r>
              <a:rPr lang="en-US" sz="1800" dirty="0"/>
              <a:t>to share </a:t>
            </a:r>
            <a:r>
              <a:rPr lang="en-US" sz="1800" dirty="0" smtClean="0"/>
              <a:t>data</a:t>
            </a:r>
            <a:endParaRPr lang="en-US" sz="2000" dirty="0" smtClean="0"/>
          </a:p>
          <a:p>
            <a:r>
              <a:rPr lang="en-US" sz="2000" dirty="0" smtClean="0"/>
              <a:t>LMDBIO has extra copy (copying from </a:t>
            </a:r>
            <a:r>
              <a:rPr lang="en-US" sz="2000" dirty="0" err="1" smtClean="0"/>
              <a:t>mmap</a:t>
            </a:r>
            <a:r>
              <a:rPr lang="en-US" sz="2000" dirty="0" smtClean="0"/>
              <a:t> to shared memory)</a:t>
            </a:r>
          </a:p>
          <a:p>
            <a:pPr lvl="1"/>
            <a:r>
              <a:rPr lang="en-US" sz="1800" dirty="0" err="1" smtClean="0"/>
              <a:t>Caffe</a:t>
            </a:r>
            <a:r>
              <a:rPr lang="en-US" sz="1800" dirty="0" smtClean="0"/>
              <a:t> still gains benefit from LMDBIO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5441515"/>
            <a:ext cx="272812" cy="260990"/>
          </a:xfrm>
        </p:spPr>
        <p:txBody>
          <a:bodyPr/>
          <a:lstStyle/>
          <a:p>
            <a:fld id="{86CB4B4D-7CA3-9044-876B-883B54F8677D}" type="slidenum">
              <a:rPr lang="uk-UA" smtClean="0"/>
              <a:t>18</a:t>
            </a:fld>
            <a:endParaRPr lang="uk-UA"/>
          </a:p>
        </p:txBody>
      </p:sp>
      <p:sp>
        <p:nvSpPr>
          <p:cNvPr id="5" name="Rectangle 4"/>
          <p:cNvSpPr/>
          <p:nvPr/>
        </p:nvSpPr>
        <p:spPr>
          <a:xfrm>
            <a:off x="293692" y="4276433"/>
            <a:ext cx="8487612" cy="686751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3429000" y="5963585"/>
          <a:ext cx="3241152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881120" y="5292036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234511" y="4492285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85327" y="5801384"/>
            <a:ext cx="2272273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4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aseline="0" dirty="0" smtClean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05990" y="5265011"/>
            <a:ext cx="115641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539464" y="5593751"/>
            <a:ext cx="32536" cy="36003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Box 11"/>
          <p:cNvSpPr txBox="1"/>
          <p:nvPr/>
        </p:nvSpPr>
        <p:spPr>
          <a:xfrm>
            <a:off x="3995420" y="5593751"/>
            <a:ext cx="49161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Read</a:t>
            </a: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581400" y="4794000"/>
            <a:ext cx="848721" cy="473986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Box 13"/>
          <p:cNvSpPr txBox="1"/>
          <p:nvPr/>
        </p:nvSpPr>
        <p:spPr>
          <a:xfrm>
            <a:off x="3581400" y="4963184"/>
            <a:ext cx="589873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45575" y="4492285"/>
            <a:ext cx="1635729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Memory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4977936" y="4494632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849190" y="4302213"/>
            <a:ext cx="1532639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i="1" dirty="0" err="1">
                <a:latin typeface="Calibri" charset="0"/>
                <a:ea typeface="Calibri" charset="0"/>
                <a:cs typeface="Calibri" charset="0"/>
              </a:rPr>
              <a:t>m</a:t>
            </a:r>
            <a:r>
              <a:rPr kumimoji="0" lang="en-US" sz="1600" b="1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r>
              <a:rPr kumimoji="0" lang="en-US" sz="1600" b="1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  <a:r>
              <a:rPr kumimoji="0" lang="en-US" sz="1600" b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buffer</a:t>
            </a: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(Process 0) 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29567" y="3969611"/>
            <a:ext cx="589873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Copy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433483" y="3667784"/>
            <a:ext cx="111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alibri" charset="0"/>
                <a:ea typeface="Calibri" charset="0"/>
                <a:cs typeface="Calibri" charset="0"/>
              </a:rPr>
              <a:t>Process 0</a:t>
            </a:r>
            <a:endParaRPr lang="en-US" sz="1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410200" y="3667784"/>
            <a:ext cx="111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alibri" charset="0"/>
                <a:ea typeface="Calibri" charset="0"/>
                <a:cs typeface="Calibri" charset="0"/>
              </a:rPr>
              <a:t>Process 1</a:t>
            </a:r>
            <a:endParaRPr lang="en-US" sz="1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306820" y="3667784"/>
            <a:ext cx="111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alibri" charset="0"/>
                <a:ea typeface="Calibri" charset="0"/>
                <a:cs typeface="Calibri" charset="0"/>
              </a:rPr>
              <a:t>Process 2</a:t>
            </a:r>
            <a:endParaRPr lang="en-US" sz="1400" b="1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4977936" y="3969611"/>
            <a:ext cx="77768" cy="53471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Arrow Connector 23"/>
          <p:cNvCxnSpPr/>
          <p:nvPr/>
        </p:nvCxnSpPr>
        <p:spPr>
          <a:xfrm flipH="1">
            <a:off x="5461032" y="3947581"/>
            <a:ext cx="190124" cy="55674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Arrow Connector 24"/>
          <p:cNvCxnSpPr/>
          <p:nvPr/>
        </p:nvCxnSpPr>
        <p:spPr>
          <a:xfrm flipH="1">
            <a:off x="5922294" y="3947581"/>
            <a:ext cx="384526" cy="55674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TextBox 25"/>
          <p:cNvSpPr txBox="1"/>
          <p:nvPr/>
        </p:nvSpPr>
        <p:spPr>
          <a:xfrm>
            <a:off x="5000810" y="3896384"/>
            <a:ext cx="8665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Access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639854" y="3896384"/>
            <a:ext cx="60854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Access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248400" y="3896384"/>
            <a:ext cx="8665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Access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3314084" y="4346983"/>
            <a:ext cx="1630316" cy="175393"/>
          </a:xfrm>
          <a:custGeom>
            <a:avLst/>
            <a:gdLst>
              <a:gd name="connsiteX0" fmla="*/ 0 w 1339703"/>
              <a:gd name="connsiteY0" fmla="*/ 372437 h 425599"/>
              <a:gd name="connsiteX1" fmla="*/ 744279 w 1339703"/>
              <a:gd name="connsiteY1" fmla="*/ 297 h 425599"/>
              <a:gd name="connsiteX2" fmla="*/ 1339703 w 1339703"/>
              <a:gd name="connsiteY2" fmla="*/ 425599 h 425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9703" h="425599">
                <a:moveTo>
                  <a:pt x="0" y="372437"/>
                </a:moveTo>
                <a:cubicBezTo>
                  <a:pt x="260497" y="181937"/>
                  <a:pt x="520995" y="-8563"/>
                  <a:pt x="744279" y="297"/>
                </a:cubicBezTo>
                <a:cubicBezTo>
                  <a:pt x="967563" y="9157"/>
                  <a:pt x="1339703" y="425599"/>
                  <a:pt x="1339703" y="425599"/>
                </a:cubicBezTo>
              </a:path>
            </a:pathLst>
          </a:cu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1000" y="6400800"/>
            <a:ext cx="8763000" cy="4308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r>
              <a:rPr lang="en-US" sz="1050" b="1" dirty="0" err="1">
                <a:latin typeface="Calibri" charset="0"/>
                <a:ea typeface="Calibri" charset="0"/>
                <a:cs typeface="Calibri" charset="0"/>
              </a:rPr>
              <a:t>Sarunya</a:t>
            </a:r>
            <a:r>
              <a:rPr lang="en-US" sz="1050" b="1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050" b="1" dirty="0" err="1">
                <a:latin typeface="Calibri" charset="0"/>
                <a:ea typeface="Calibri" charset="0"/>
                <a:cs typeface="Calibri" charset="0"/>
              </a:rPr>
              <a:t>Pumma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, Min Si, Wu-</a:t>
            </a:r>
            <a:r>
              <a:rPr lang="en-US" sz="1050" dirty="0" err="1">
                <a:latin typeface="Calibri" charset="0"/>
                <a:ea typeface="Calibri" charset="0"/>
                <a:cs typeface="Calibri" charset="0"/>
              </a:rPr>
              <a:t>chun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 Feng and </a:t>
            </a:r>
            <a:r>
              <a:rPr lang="en-US" sz="1050" dirty="0" err="1">
                <a:latin typeface="Calibri" charset="0"/>
                <a:ea typeface="Calibri" charset="0"/>
                <a:cs typeface="Calibri" charset="0"/>
              </a:rPr>
              <a:t>Pavan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050" dirty="0" err="1">
                <a:latin typeface="Calibri" charset="0"/>
                <a:ea typeface="Calibri" charset="0"/>
                <a:cs typeface="Calibri" charset="0"/>
              </a:rPr>
              <a:t>Balaji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. Towards Scalable </a:t>
            </a:r>
            <a:r>
              <a:rPr lang="en-US" sz="1050" dirty="0" err="1">
                <a:latin typeface="Calibri" charset="0"/>
                <a:ea typeface="Calibri" charset="0"/>
                <a:cs typeface="Calibri" charset="0"/>
              </a:rPr>
              <a:t>Deeplearning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 via I/O Analysis and Optimization. </a:t>
            </a:r>
            <a:r>
              <a:rPr lang="en-US" sz="1050" i="1" dirty="0">
                <a:latin typeface="Calibri" charset="0"/>
                <a:ea typeface="Calibri" charset="0"/>
                <a:cs typeface="Calibri" charset="0"/>
              </a:rPr>
              <a:t>IEEE International Conference on High Performance Computing and Communications (HPCC)</a:t>
            </a:r>
            <a:r>
              <a:rPr lang="en-US" sz="1050" dirty="0">
                <a:latin typeface="Calibri" charset="0"/>
                <a:ea typeface="Calibri" charset="0"/>
                <a:cs typeface="Calibri" charset="0"/>
              </a:rPr>
              <a:t>. Bangkok, Thailand, Dec 18 – 20, 2017.</a:t>
            </a:r>
            <a:endParaRPr kumimoji="0" lang="en-US" sz="105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250190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19</a:t>
            </a:fld>
            <a:endParaRPr lang="uk-UA"/>
          </a:p>
        </p:txBody>
      </p:sp>
      <p:sp>
        <p:nvSpPr>
          <p:cNvPr id="6" name="TextBox 5"/>
          <p:cNvSpPr txBox="1"/>
          <p:nvPr/>
        </p:nvSpPr>
        <p:spPr>
          <a:xfrm>
            <a:off x="152400" y="5334000"/>
            <a:ext cx="4953000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285750" marR="0" indent="-2857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lang="en-US" sz="18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We still have more room to improve read time</a:t>
            </a:r>
            <a:endParaRPr kumimoji="0" lang="en-US" sz="1800" b="0" i="0" u="none" strike="noStrike" cap="none" spc="0" normalizeH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  <a:p>
            <a:pPr marL="285750" marR="0" indent="-28575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kumimoji="0" lang="en-US" sz="1800" b="1" i="1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Skew</a:t>
            </a:r>
            <a:r>
              <a:rPr kumimoji="0" lang="en-US" sz="1800" b="1" i="1" u="none" strike="noStrike" cap="none" spc="0" normalizeH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time is very large due to I/O imbalance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/>
          </p:nvPr>
        </p:nvGraphicFramePr>
        <p:xfrm>
          <a:off x="4648201" y="1330071"/>
          <a:ext cx="4495800" cy="47499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LMDBIO-LMM: Performance Analysis</a:t>
            </a:r>
            <a:endParaRPr lang="en-US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/>
          </p:nvPr>
        </p:nvGraphicFramePr>
        <p:xfrm>
          <a:off x="0" y="1316199"/>
          <a:ext cx="4572000" cy="39970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562600" y="1066800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8200" y="1089924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5159027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cdn.lineshapespace.com/2016/05/Machine-Learning-hero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281"/>
          <a:stretch/>
        </p:blipFill>
        <p:spPr bwMode="auto">
          <a:xfrm>
            <a:off x="2269807" y="4162425"/>
            <a:ext cx="4054793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ttp://i.dailymail.co.uk/i/pix/2015/02/18/25CCD2F400000578-2958597-image-a-27_142427010315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3587464"/>
            <a:ext cx="2171700" cy="122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85750" y="4852399"/>
            <a:ext cx="2286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Facial Recognition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Deep Dense Face Detector (Yahoo Labs)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7399" y="2713443"/>
            <a:ext cx="1657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Robotics</a:t>
            </a:r>
          </a:p>
          <a:p>
            <a:pPr algn="ctr"/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Asimo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(Honda)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2686050" y="4216188"/>
            <a:ext cx="857250" cy="90029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1619159" y="3041407"/>
            <a:ext cx="2432417" cy="92099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919846" y="2704805"/>
            <a:ext cx="1271154" cy="90490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4844417" y="2802419"/>
            <a:ext cx="32383" cy="912768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803381" y="1891177"/>
            <a:ext cx="222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Speech Recognition</a:t>
            </a:r>
          </a:p>
          <a:p>
            <a:pPr algn="ctr"/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DeepSpeech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Baidu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4450" y="5715000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51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Machine Learning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0305" y="762000"/>
            <a:ext cx="805295" cy="80529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450" y="914400"/>
            <a:ext cx="1568312" cy="1753373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262130" y="2465326"/>
            <a:ext cx="2805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Artificial Intelligence Software</a:t>
            </a:r>
          </a:p>
          <a:p>
            <a:pPr algn="ctr"/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AlphaGo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(Google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DeepMind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5486400" y="2903674"/>
            <a:ext cx="1001693" cy="1058726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7414" y="609600"/>
            <a:ext cx="1872191" cy="1248128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5947" y="3715187"/>
            <a:ext cx="2258908" cy="1271588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6735904" y="5039380"/>
            <a:ext cx="222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Navigation Engine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Autopilot (Tesla)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5715000" y="4306217"/>
            <a:ext cx="742950" cy="18958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62999" y="914400"/>
            <a:ext cx="2787511" cy="149099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10"/>
          <a:srcRect t="23078" b="22189"/>
          <a:stretch/>
        </p:blipFill>
        <p:spPr>
          <a:xfrm>
            <a:off x="6162999" y="1397578"/>
            <a:ext cx="1135679" cy="38446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273532" y="1681595"/>
            <a:ext cx="2677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Offline &amp; Online Data Analytics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Real Time News Feed (Facebook)</a:t>
            </a:r>
          </a:p>
        </p:txBody>
      </p:sp>
    </p:spTree>
    <p:extLst>
      <p:ext uri="{BB962C8B-B14F-4D97-AF65-F5344CB8AC3E}">
        <p14:creationId xmlns:p14="http://schemas.microsoft.com/office/powerpoint/2010/main" val="16303685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2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The data structure, called “cursor”, is need in order to get the data</a:t>
            </a:r>
          </a:p>
          <a:p>
            <a:pPr lvl="1"/>
            <a:r>
              <a:rPr lang="en-US" sz="1800" dirty="0"/>
              <a:t>Cursor contains </a:t>
            </a:r>
            <a:r>
              <a:rPr lang="en-US" sz="1800" b="1" dirty="0">
                <a:solidFill>
                  <a:srgbClr val="C00000"/>
                </a:solidFill>
              </a:rPr>
              <a:t>addresses</a:t>
            </a:r>
            <a:r>
              <a:rPr lang="en-US" sz="1800" dirty="0"/>
              <a:t> of branch nodes and a leave node</a:t>
            </a:r>
          </a:p>
          <a:p>
            <a:r>
              <a:rPr lang="en-US" sz="1800" dirty="0"/>
              <a:t>To exchange the cursor between nodes, we use </a:t>
            </a:r>
            <a:r>
              <a:rPr lang="en-US" sz="1800" b="1" dirty="0">
                <a:solidFill>
                  <a:srgbClr val="C00000"/>
                </a:solidFill>
              </a:rPr>
              <a:t>symmetric memory allocation</a:t>
            </a:r>
            <a:endParaRPr lang="en-US" sz="1800" dirty="0"/>
          </a:p>
          <a:p>
            <a:pPr lvl="1"/>
            <a:r>
              <a:rPr lang="en-US" sz="1800" dirty="0"/>
              <a:t>Using 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1800" dirty="0" err="1"/>
              <a:t>’s</a:t>
            </a:r>
            <a:r>
              <a:rPr lang="en-US" sz="1800" dirty="0"/>
              <a:t> fixed address to allocate an identical virtual address space on each node</a:t>
            </a:r>
          </a:p>
          <a:p>
            <a:pPr lvl="1"/>
            <a:r>
              <a:rPr lang="en-US" sz="1800" dirty="0"/>
              <a:t>A reader serializes a cursor and sends it to another process</a:t>
            </a:r>
          </a:p>
          <a:p>
            <a:pPr lvl="1"/>
            <a:r>
              <a:rPr lang="en-US" sz="1800" dirty="0"/>
              <a:t>Another process </a:t>
            </a:r>
            <a:r>
              <a:rPr lang="en-US" sz="1800" dirty="0" err="1"/>
              <a:t>deserializes</a:t>
            </a:r>
            <a:r>
              <a:rPr lang="en-US" sz="1800" dirty="0"/>
              <a:t> a cursor and continue at the same point</a:t>
            </a:r>
          </a:p>
          <a:p>
            <a:endParaRPr lang="en-US" sz="3200" dirty="0"/>
          </a:p>
        </p:txBody>
      </p:sp>
      <p:sp>
        <p:nvSpPr>
          <p:cNvPr id="54" name="Rectangle 53"/>
          <p:cNvSpPr/>
          <p:nvPr/>
        </p:nvSpPr>
        <p:spPr>
          <a:xfrm>
            <a:off x="4686743" y="3914071"/>
            <a:ext cx="3908181" cy="19936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Node 2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15461" y="3930160"/>
            <a:ext cx="3908181" cy="19775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Node 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LMDBIO-DM: Process Coordination</a:t>
            </a:r>
            <a:endParaRPr lang="en-US" dirty="0"/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1967841" y="430213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/>
                <a:gridCol w="81188"/>
                <a:gridCol w="162376"/>
                <a:gridCol w="162376"/>
                <a:gridCol w="81188"/>
                <a:gridCol w="243564"/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058"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819299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/>
                <a:gridCol w="81188"/>
                <a:gridCol w="162376"/>
                <a:gridCol w="162376"/>
                <a:gridCol w="81188"/>
                <a:gridCol w="243564"/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058">
                <a:tc>
                  <a:txBody>
                    <a:bodyPr/>
                    <a:lstStyle/>
                    <a:p>
                      <a:pPr algn="ctr"/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  <a:endParaRPr lang="en-US" sz="800" b="1" i="1" baseline="-250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/>
          </p:nvPr>
        </p:nvGraphicFramePr>
        <p:xfrm>
          <a:off x="2118602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/>
                <a:gridCol w="81188"/>
                <a:gridCol w="162376"/>
                <a:gridCol w="162376"/>
                <a:gridCol w="81188"/>
                <a:gridCol w="243564"/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058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baseline="-25000" dirty="0" smtClean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8" name="Table 27"/>
          <p:cNvGraphicFramePr>
            <a:graphicFrameLocks noGrp="1"/>
          </p:cNvGraphicFramePr>
          <p:nvPr>
            <p:extLst/>
          </p:nvPr>
        </p:nvGraphicFramePr>
        <p:xfrm>
          <a:off x="3412371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/>
                <a:gridCol w="81188"/>
                <a:gridCol w="162376"/>
                <a:gridCol w="162376"/>
                <a:gridCol w="81188"/>
                <a:gridCol w="243564"/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058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baseline="-25000" dirty="0" smtClean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9" name="Freeform 28"/>
          <p:cNvSpPr/>
          <p:nvPr/>
        </p:nvSpPr>
        <p:spPr>
          <a:xfrm>
            <a:off x="1349082" y="4579775"/>
            <a:ext cx="744431" cy="315594"/>
          </a:xfrm>
          <a:custGeom>
            <a:avLst/>
            <a:gdLst>
              <a:gd name="connsiteX0" fmla="*/ 1963712 w 1963712"/>
              <a:gd name="connsiteY0" fmla="*/ 0 h 1011836"/>
              <a:gd name="connsiteX1" fmla="*/ 517161 w 1963712"/>
              <a:gd name="connsiteY1" fmla="*/ 539646 h 1011836"/>
              <a:gd name="connsiteX2" fmla="*/ 0 w 1963712"/>
              <a:gd name="connsiteY2" fmla="*/ 1011836 h 101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3712" h="1011836">
                <a:moveTo>
                  <a:pt x="1963712" y="0"/>
                </a:moveTo>
                <a:cubicBezTo>
                  <a:pt x="1404079" y="185503"/>
                  <a:pt x="844446" y="371007"/>
                  <a:pt x="517161" y="539646"/>
                </a:cubicBezTo>
                <a:cubicBezTo>
                  <a:pt x="189876" y="708285"/>
                  <a:pt x="0" y="1011836"/>
                  <a:pt x="0" y="1011836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316394" y="4581918"/>
            <a:ext cx="157705" cy="313451"/>
          </a:xfrm>
          <a:custGeom>
            <a:avLst/>
            <a:gdLst>
              <a:gd name="connsiteX0" fmla="*/ 0 w 242596"/>
              <a:gd name="connsiteY0" fmla="*/ 0 h 979715"/>
              <a:gd name="connsiteX1" fmla="*/ 177282 w 242596"/>
              <a:gd name="connsiteY1" fmla="*/ 587829 h 979715"/>
              <a:gd name="connsiteX2" fmla="*/ 242596 w 242596"/>
              <a:gd name="connsiteY2" fmla="*/ 979715 h 97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2596" h="979715">
                <a:moveTo>
                  <a:pt x="0" y="0"/>
                </a:moveTo>
                <a:cubicBezTo>
                  <a:pt x="68424" y="212271"/>
                  <a:pt x="136849" y="424543"/>
                  <a:pt x="177282" y="587829"/>
                </a:cubicBezTo>
                <a:cubicBezTo>
                  <a:pt x="217715" y="751115"/>
                  <a:pt x="242596" y="979715"/>
                  <a:pt x="242596" y="979715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1" name="Freeform 30"/>
          <p:cNvSpPr/>
          <p:nvPr/>
        </p:nvSpPr>
        <p:spPr>
          <a:xfrm>
            <a:off x="2553673" y="4557864"/>
            <a:ext cx="1214195" cy="311239"/>
          </a:xfrm>
          <a:custGeom>
            <a:avLst/>
            <a:gdLst>
              <a:gd name="connsiteX0" fmla="*/ 0 w 2416629"/>
              <a:gd name="connsiteY0" fmla="*/ 0 h 942392"/>
              <a:gd name="connsiteX1" fmla="*/ 531845 w 2416629"/>
              <a:gd name="connsiteY1" fmla="*/ 634482 h 942392"/>
              <a:gd name="connsiteX2" fmla="*/ 1810139 w 2416629"/>
              <a:gd name="connsiteY2" fmla="*/ 709127 h 942392"/>
              <a:gd name="connsiteX3" fmla="*/ 2416629 w 2416629"/>
              <a:gd name="connsiteY3" fmla="*/ 942392 h 942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6629" h="942392">
                <a:moveTo>
                  <a:pt x="0" y="0"/>
                </a:moveTo>
                <a:cubicBezTo>
                  <a:pt x="115077" y="258147"/>
                  <a:pt x="230155" y="516294"/>
                  <a:pt x="531845" y="634482"/>
                </a:cubicBezTo>
                <a:cubicBezTo>
                  <a:pt x="833535" y="752670"/>
                  <a:pt x="1496008" y="657809"/>
                  <a:pt x="1810139" y="709127"/>
                </a:cubicBezTo>
                <a:cubicBezTo>
                  <a:pt x="2124270" y="760445"/>
                  <a:pt x="2416629" y="942392"/>
                  <a:pt x="2416629" y="942392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Freeform 31"/>
          <p:cNvSpPr/>
          <p:nvPr/>
        </p:nvSpPr>
        <p:spPr>
          <a:xfrm>
            <a:off x="1686587" y="4996829"/>
            <a:ext cx="406926" cy="189711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52572" y="4077136"/>
            <a:ext cx="1184035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Branch node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74606" y="5289125"/>
            <a:ext cx="1093235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174794" y="5298031"/>
            <a:ext cx="1205243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482212" y="5298031"/>
            <a:ext cx="1183547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036607" y="4527142"/>
            <a:ext cx="1615598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 = </a:t>
            </a:r>
            <a:r>
              <a:rPr lang="en-US" sz="1034" i="1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034" baseline="30000" dirty="0" err="1">
                <a:latin typeface="Calibri" charset="0"/>
                <a:ea typeface="Calibri" charset="0"/>
                <a:cs typeface="Calibri" charset="0"/>
              </a:rPr>
              <a:t>th</a:t>
            </a:r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 data record</a:t>
            </a:r>
          </a:p>
        </p:txBody>
      </p:sp>
      <p:sp>
        <p:nvSpPr>
          <p:cNvPr id="38" name="Freeform 37"/>
          <p:cNvSpPr/>
          <p:nvPr/>
        </p:nvSpPr>
        <p:spPr>
          <a:xfrm>
            <a:off x="2980165" y="4983249"/>
            <a:ext cx="406926" cy="203291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39" name="Table 38"/>
          <p:cNvGraphicFramePr>
            <a:graphicFrameLocks noGrp="1"/>
          </p:cNvGraphicFramePr>
          <p:nvPr>
            <p:extLst/>
          </p:nvPr>
        </p:nvGraphicFramePr>
        <p:xfrm>
          <a:off x="6024385" y="430213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/>
                <a:gridCol w="81188"/>
                <a:gridCol w="162376"/>
                <a:gridCol w="162376"/>
                <a:gridCol w="81188"/>
                <a:gridCol w="243564"/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058"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0" name="Table 39"/>
          <p:cNvGraphicFramePr>
            <a:graphicFrameLocks noGrp="1"/>
          </p:cNvGraphicFramePr>
          <p:nvPr>
            <p:extLst/>
          </p:nvPr>
        </p:nvGraphicFramePr>
        <p:xfrm>
          <a:off x="4875843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/>
                <a:gridCol w="81188"/>
                <a:gridCol w="162376"/>
                <a:gridCol w="162376"/>
                <a:gridCol w="81188"/>
                <a:gridCol w="243564"/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058">
                <a:tc>
                  <a:txBody>
                    <a:bodyPr/>
                    <a:lstStyle/>
                    <a:p>
                      <a:pPr algn="ctr"/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  <a:endParaRPr lang="en-US" sz="800" b="1" i="1" baseline="-250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" name="Table 40"/>
          <p:cNvGraphicFramePr>
            <a:graphicFrameLocks noGrp="1"/>
          </p:cNvGraphicFramePr>
          <p:nvPr>
            <p:extLst/>
          </p:nvPr>
        </p:nvGraphicFramePr>
        <p:xfrm>
          <a:off x="6175145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/>
                <a:gridCol w="81188"/>
                <a:gridCol w="162376"/>
                <a:gridCol w="162376"/>
                <a:gridCol w="81188"/>
                <a:gridCol w="243564"/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058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baseline="-25000" dirty="0" smtClean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2" name="Table 41"/>
          <p:cNvGraphicFramePr>
            <a:graphicFrameLocks noGrp="1"/>
          </p:cNvGraphicFramePr>
          <p:nvPr>
            <p:extLst/>
          </p:nvPr>
        </p:nvGraphicFramePr>
        <p:xfrm>
          <a:off x="7468915" y="4895369"/>
          <a:ext cx="974256" cy="3801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64"/>
                <a:gridCol w="81188"/>
                <a:gridCol w="162376"/>
                <a:gridCol w="162376"/>
                <a:gridCol w="81188"/>
                <a:gridCol w="243564"/>
              </a:tblGrid>
              <a:tr h="190058"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8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90058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8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baseline="-25000" dirty="0" smtClean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1857" marR="51857" marT="25928" marB="2592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43" name="Freeform 42"/>
          <p:cNvSpPr/>
          <p:nvPr/>
        </p:nvSpPr>
        <p:spPr>
          <a:xfrm>
            <a:off x="5405626" y="4579775"/>
            <a:ext cx="744431" cy="315594"/>
          </a:xfrm>
          <a:custGeom>
            <a:avLst/>
            <a:gdLst>
              <a:gd name="connsiteX0" fmla="*/ 1963712 w 1963712"/>
              <a:gd name="connsiteY0" fmla="*/ 0 h 1011836"/>
              <a:gd name="connsiteX1" fmla="*/ 517161 w 1963712"/>
              <a:gd name="connsiteY1" fmla="*/ 539646 h 1011836"/>
              <a:gd name="connsiteX2" fmla="*/ 0 w 1963712"/>
              <a:gd name="connsiteY2" fmla="*/ 1011836 h 101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3712" h="1011836">
                <a:moveTo>
                  <a:pt x="1963712" y="0"/>
                </a:moveTo>
                <a:cubicBezTo>
                  <a:pt x="1404079" y="185503"/>
                  <a:pt x="844446" y="371007"/>
                  <a:pt x="517161" y="539646"/>
                </a:cubicBezTo>
                <a:cubicBezTo>
                  <a:pt x="189876" y="708285"/>
                  <a:pt x="0" y="1011836"/>
                  <a:pt x="0" y="1011836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4" name="Freeform 43"/>
          <p:cNvSpPr/>
          <p:nvPr/>
        </p:nvSpPr>
        <p:spPr>
          <a:xfrm>
            <a:off x="6372938" y="4581918"/>
            <a:ext cx="157705" cy="313451"/>
          </a:xfrm>
          <a:custGeom>
            <a:avLst/>
            <a:gdLst>
              <a:gd name="connsiteX0" fmla="*/ 0 w 242596"/>
              <a:gd name="connsiteY0" fmla="*/ 0 h 979715"/>
              <a:gd name="connsiteX1" fmla="*/ 177282 w 242596"/>
              <a:gd name="connsiteY1" fmla="*/ 587829 h 979715"/>
              <a:gd name="connsiteX2" fmla="*/ 242596 w 242596"/>
              <a:gd name="connsiteY2" fmla="*/ 979715 h 97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2596" h="979715">
                <a:moveTo>
                  <a:pt x="0" y="0"/>
                </a:moveTo>
                <a:cubicBezTo>
                  <a:pt x="68424" y="212271"/>
                  <a:pt x="136849" y="424543"/>
                  <a:pt x="177282" y="587829"/>
                </a:cubicBezTo>
                <a:cubicBezTo>
                  <a:pt x="217715" y="751115"/>
                  <a:pt x="242596" y="979715"/>
                  <a:pt x="242596" y="979715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5" name="Freeform 44"/>
          <p:cNvSpPr/>
          <p:nvPr/>
        </p:nvSpPr>
        <p:spPr>
          <a:xfrm>
            <a:off x="6610216" y="4557864"/>
            <a:ext cx="1214195" cy="311239"/>
          </a:xfrm>
          <a:custGeom>
            <a:avLst/>
            <a:gdLst>
              <a:gd name="connsiteX0" fmla="*/ 0 w 2416629"/>
              <a:gd name="connsiteY0" fmla="*/ 0 h 942392"/>
              <a:gd name="connsiteX1" fmla="*/ 531845 w 2416629"/>
              <a:gd name="connsiteY1" fmla="*/ 634482 h 942392"/>
              <a:gd name="connsiteX2" fmla="*/ 1810139 w 2416629"/>
              <a:gd name="connsiteY2" fmla="*/ 709127 h 942392"/>
              <a:gd name="connsiteX3" fmla="*/ 2416629 w 2416629"/>
              <a:gd name="connsiteY3" fmla="*/ 942392 h 942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6629" h="942392">
                <a:moveTo>
                  <a:pt x="0" y="0"/>
                </a:moveTo>
                <a:cubicBezTo>
                  <a:pt x="115077" y="258147"/>
                  <a:pt x="230155" y="516294"/>
                  <a:pt x="531845" y="634482"/>
                </a:cubicBezTo>
                <a:cubicBezTo>
                  <a:pt x="833535" y="752670"/>
                  <a:pt x="1496008" y="657809"/>
                  <a:pt x="1810139" y="709127"/>
                </a:cubicBezTo>
                <a:cubicBezTo>
                  <a:pt x="2124270" y="760445"/>
                  <a:pt x="2416629" y="942392"/>
                  <a:pt x="2416629" y="942392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6" name="Freeform 45"/>
          <p:cNvSpPr/>
          <p:nvPr/>
        </p:nvSpPr>
        <p:spPr>
          <a:xfrm>
            <a:off x="5743131" y="4996829"/>
            <a:ext cx="406926" cy="189711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909116" y="4077136"/>
            <a:ext cx="1184035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Branch node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931149" y="5289125"/>
            <a:ext cx="1093235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231337" y="5298031"/>
            <a:ext cx="1205243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538756" y="5298031"/>
            <a:ext cx="1183547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3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093150" y="4527142"/>
            <a:ext cx="1615598" cy="25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34" i="1" dirty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lang="en-US" sz="1034" i="1" baseline="-25000" dirty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 = </a:t>
            </a:r>
            <a:r>
              <a:rPr lang="en-US" sz="1034" i="1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034" baseline="30000" dirty="0" err="1">
                <a:latin typeface="Calibri" charset="0"/>
                <a:ea typeface="Calibri" charset="0"/>
                <a:cs typeface="Calibri" charset="0"/>
              </a:rPr>
              <a:t>th</a:t>
            </a:r>
            <a:r>
              <a:rPr lang="en-US" sz="1034" dirty="0">
                <a:latin typeface="Calibri" charset="0"/>
                <a:ea typeface="Calibri" charset="0"/>
                <a:cs typeface="Calibri" charset="0"/>
              </a:rPr>
              <a:t> data record</a:t>
            </a:r>
          </a:p>
        </p:txBody>
      </p:sp>
      <p:sp>
        <p:nvSpPr>
          <p:cNvPr id="52" name="Freeform 51"/>
          <p:cNvSpPr/>
          <p:nvPr/>
        </p:nvSpPr>
        <p:spPr>
          <a:xfrm>
            <a:off x="7036709" y="4983249"/>
            <a:ext cx="406926" cy="203291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53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5" name="Right Arrow 54"/>
          <p:cNvSpPr/>
          <p:nvPr/>
        </p:nvSpPr>
        <p:spPr>
          <a:xfrm rot="16200000">
            <a:off x="1053978" y="5590773"/>
            <a:ext cx="382465" cy="22500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7" name="Right Arrow 56"/>
          <p:cNvSpPr/>
          <p:nvPr/>
        </p:nvSpPr>
        <p:spPr>
          <a:xfrm rot="16200000">
            <a:off x="6471042" y="5592807"/>
            <a:ext cx="382465" cy="225003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2987349" y="5756030"/>
            <a:ext cx="328008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4255585" y="5726668"/>
            <a:ext cx="103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Transfer</a:t>
            </a:r>
          </a:p>
        </p:txBody>
      </p:sp>
    </p:spTree>
    <p:extLst>
      <p:ext uri="{BB962C8B-B14F-4D97-AF65-F5344CB8AC3E}">
        <p14:creationId xmlns:p14="http://schemas.microsoft.com/office/powerpoint/2010/main" val="13024556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3.7037E-7 L 0.14323 3.7037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7" grpId="0" animBg="1"/>
      <p:bldP spid="6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LMDBIO-DM: </a:t>
            </a:r>
            <a:r>
              <a:rPr lang="en-US" sz="2800" dirty="0"/>
              <a:t>History Based </a:t>
            </a:r>
            <a:r>
              <a:rPr lang="en-US" sz="2800" dirty="0" smtClean="0"/>
              <a:t>Speculative Read (1/4) </a:t>
            </a:r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17685" y="3991013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28650" y="1271587"/>
            <a:ext cx="7810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1125"/>
              </a:spcBef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Key idea of history based training: expanding boundaries of speculative read pages based on the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max number of speculative pages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read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so far</a:t>
            </a:r>
          </a:p>
          <a:p>
            <a:pPr marL="600075" lvl="1" indent="-257175"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The number of pages to read in the next iteration is in between the min and max pages</a:t>
            </a: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Left Brace 7"/>
          <p:cNvSpPr/>
          <p:nvPr/>
        </p:nvSpPr>
        <p:spPr>
          <a:xfrm rot="5400000">
            <a:off x="958824" y="3579826"/>
            <a:ext cx="102860" cy="62770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0029" y="3158970"/>
            <a:ext cx="8002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If every process reads n pages, the next page to read is the next </a:t>
            </a:r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 * r 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pages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99592" y="3537012"/>
            <a:ext cx="4245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</a:t>
            </a:r>
          </a:p>
        </p:txBody>
      </p:sp>
      <p:sp>
        <p:nvSpPr>
          <p:cNvPr id="14" name="Left Brace 13"/>
          <p:cNvSpPr/>
          <p:nvPr/>
        </p:nvSpPr>
        <p:spPr>
          <a:xfrm rot="5400000">
            <a:off x="2284440" y="2940018"/>
            <a:ext cx="79777" cy="191240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763688" y="3537012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 * (r </a:t>
            </a:r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 1)</a:t>
            </a:r>
          </a:p>
        </p:txBody>
      </p:sp>
      <p:sp>
        <p:nvSpPr>
          <p:cNvPr id="16" name="Left Brace 15"/>
          <p:cNvSpPr/>
          <p:nvPr/>
        </p:nvSpPr>
        <p:spPr>
          <a:xfrm rot="16200000" flipV="1">
            <a:off x="1865779" y="3142010"/>
            <a:ext cx="132689" cy="247144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02735" y="4485381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 </a:t>
            </a:r>
            <a:r>
              <a:rPr lang="en-US" sz="1600">
                <a:latin typeface="Calibri" charset="0"/>
                <a:ea typeface="Calibri" charset="0"/>
                <a:cs typeface="Calibri" charset="0"/>
              </a:rPr>
              <a:t>* r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Left Brace 17"/>
          <p:cNvSpPr/>
          <p:nvPr/>
        </p:nvSpPr>
        <p:spPr>
          <a:xfrm rot="5400000">
            <a:off x="3543654" y="3596644"/>
            <a:ext cx="102860" cy="5940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05586" y="3537012"/>
            <a:ext cx="28666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Next pages to read</a:t>
            </a:r>
          </a:p>
        </p:txBody>
      </p:sp>
    </p:spTree>
    <p:extLst>
      <p:ext uri="{BB962C8B-B14F-4D97-AF65-F5344CB8AC3E}">
        <p14:creationId xmlns:p14="http://schemas.microsoft.com/office/powerpoint/2010/main" val="207094179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628650" y="1271587"/>
            <a:ext cx="7810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1125"/>
              </a:spcBef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Key idea of history based training: expanding boundaries of speculative read pages based on the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max number of speculative pages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read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so far</a:t>
            </a:r>
          </a:p>
          <a:p>
            <a:pPr marL="600075" lvl="1" indent="-257175"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The number of pages to read in the next iteration is in between the min and max pages</a:t>
            </a: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LMDBIO-DM</a:t>
            </a:r>
            <a:r>
              <a:rPr lang="en-US" sz="2800"/>
              <a:t>: History Based Speculative Read</a:t>
            </a:r>
            <a:r>
              <a:rPr lang="en-US" sz="2800" smtClean="0"/>
              <a:t> </a:t>
            </a:r>
            <a:r>
              <a:rPr lang="en-US" sz="2800" dirty="0" smtClean="0"/>
              <a:t>(2/4)</a:t>
            </a:r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17685" y="3991013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Left Brace 7"/>
          <p:cNvSpPr/>
          <p:nvPr/>
        </p:nvSpPr>
        <p:spPr>
          <a:xfrm rot="5400000">
            <a:off x="958824" y="3579826"/>
            <a:ext cx="102860" cy="62770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0029" y="3158970"/>
            <a:ext cx="8002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If every process reads min pages, the next page to read is the next </a:t>
            </a:r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* r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 pages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7686" y="3537012"/>
            <a:ext cx="606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min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01670" y="3537012"/>
            <a:ext cx="13501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min * (r </a:t>
            </a:r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 1)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02735" y="4485381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min * r</a:t>
            </a:r>
          </a:p>
        </p:txBody>
      </p:sp>
      <p:sp>
        <p:nvSpPr>
          <p:cNvPr id="19" name="Left Brace 18"/>
          <p:cNvSpPr/>
          <p:nvPr/>
        </p:nvSpPr>
        <p:spPr>
          <a:xfrm rot="16200000" flipV="1">
            <a:off x="1865779" y="3142010"/>
            <a:ext cx="132689" cy="247144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Left Brace 20"/>
          <p:cNvSpPr/>
          <p:nvPr/>
        </p:nvSpPr>
        <p:spPr>
          <a:xfrm rot="5400000">
            <a:off x="3543654" y="3596644"/>
            <a:ext cx="102860" cy="5940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305586" y="3537012"/>
            <a:ext cx="28666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Next pages to read</a:t>
            </a:r>
          </a:p>
        </p:txBody>
      </p:sp>
      <p:sp>
        <p:nvSpPr>
          <p:cNvPr id="23" name="Left Brace 22"/>
          <p:cNvSpPr/>
          <p:nvPr/>
        </p:nvSpPr>
        <p:spPr>
          <a:xfrm rot="5400000">
            <a:off x="2284440" y="2940018"/>
            <a:ext cx="79777" cy="191240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131525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628650" y="1271587"/>
            <a:ext cx="7810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1125"/>
              </a:spcBef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Key idea of history based training: expanding boundaries of speculative read pages based on the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max number of speculative pages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read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so far</a:t>
            </a:r>
          </a:p>
          <a:p>
            <a:pPr marL="600075" lvl="1" indent="-257175"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The number of pages to read in the next iteration is in between the min and max pages</a:t>
            </a: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LMDBIO-DM</a:t>
            </a:r>
            <a:r>
              <a:rPr lang="en-US" sz="2800"/>
              <a:t>: History Based Speculative Read</a:t>
            </a:r>
            <a:r>
              <a:rPr lang="en-US" sz="2800" smtClean="0"/>
              <a:t> </a:t>
            </a:r>
            <a:r>
              <a:rPr lang="en-US" sz="2800" dirty="0" smtClean="0"/>
              <a:t>(3/4)</a:t>
            </a:r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17685" y="3991013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8" name="Left Brace 7"/>
          <p:cNvSpPr/>
          <p:nvPr/>
        </p:nvSpPr>
        <p:spPr>
          <a:xfrm rot="5400000">
            <a:off x="958824" y="3579826"/>
            <a:ext cx="102860" cy="627702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0029" y="3158970"/>
            <a:ext cx="8002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If every process reads min pages, the next page to read is the next </a:t>
            </a:r>
            <a:r>
              <a:rPr lang="en-US" sz="18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* r 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pages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7686" y="3537012"/>
            <a:ext cx="606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min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01670" y="3537012"/>
            <a:ext cx="13501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* (r </a:t>
            </a:r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 1)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402735" y="4485381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min * r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04851" y="5280844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9" name="Left Brace 18"/>
          <p:cNvSpPr/>
          <p:nvPr/>
        </p:nvSpPr>
        <p:spPr>
          <a:xfrm rot="5400000">
            <a:off x="1091189" y="4724458"/>
            <a:ext cx="102860" cy="91810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41244" y="4826844"/>
            <a:ext cx="606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max</a:t>
            </a:r>
          </a:p>
        </p:txBody>
      </p:sp>
      <p:sp>
        <p:nvSpPr>
          <p:cNvPr id="21" name="Left Brace 20"/>
          <p:cNvSpPr/>
          <p:nvPr/>
        </p:nvSpPr>
        <p:spPr>
          <a:xfrm rot="5400000">
            <a:off x="3141052" y="3611046"/>
            <a:ext cx="114361" cy="314492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68510" y="4826844"/>
            <a:ext cx="17153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max * 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(r </a:t>
            </a:r>
            <a:r>
              <a:rPr lang="mr-IN" sz="1600" dirty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 1)</a:t>
            </a:r>
          </a:p>
        </p:txBody>
      </p:sp>
      <p:sp>
        <p:nvSpPr>
          <p:cNvPr id="23" name="Left Brace 22"/>
          <p:cNvSpPr/>
          <p:nvPr/>
        </p:nvSpPr>
        <p:spPr>
          <a:xfrm rot="16200000" flipV="1">
            <a:off x="2666192" y="3618596"/>
            <a:ext cx="121880" cy="408712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195736" y="5697252"/>
            <a:ext cx="11881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max* 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572000" y="4497356"/>
            <a:ext cx="41584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Likewise if every </a:t>
            </a:r>
            <a:r>
              <a:rPr lang="en-US" sz="1600">
                <a:latin typeface="Calibri" charset="0"/>
                <a:ea typeface="Calibri" charset="0"/>
                <a:cs typeface="Calibri" charset="0"/>
              </a:rPr>
              <a:t>process reads max pages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229386" y="3537012"/>
            <a:ext cx="188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Next pages to read</a:t>
            </a:r>
          </a:p>
        </p:txBody>
      </p:sp>
      <p:sp>
        <p:nvSpPr>
          <p:cNvPr id="28" name="Left Brace 27"/>
          <p:cNvSpPr/>
          <p:nvPr/>
        </p:nvSpPr>
        <p:spPr>
          <a:xfrm rot="5400000">
            <a:off x="5254134" y="4637763"/>
            <a:ext cx="143641" cy="1050708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08136" y="4821267"/>
            <a:ext cx="188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Next pages to read</a:t>
            </a:r>
          </a:p>
        </p:txBody>
      </p:sp>
      <p:sp>
        <p:nvSpPr>
          <p:cNvPr id="31" name="Left Brace 30"/>
          <p:cNvSpPr/>
          <p:nvPr/>
        </p:nvSpPr>
        <p:spPr>
          <a:xfrm rot="16200000" flipV="1">
            <a:off x="1865779" y="3142010"/>
            <a:ext cx="132689" cy="2471441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2" name="Left Brace 31"/>
          <p:cNvSpPr/>
          <p:nvPr/>
        </p:nvSpPr>
        <p:spPr>
          <a:xfrm rot="5400000">
            <a:off x="3543654" y="3596644"/>
            <a:ext cx="102860" cy="594066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3" name="Left Brace 32"/>
          <p:cNvSpPr/>
          <p:nvPr/>
        </p:nvSpPr>
        <p:spPr>
          <a:xfrm rot="5400000">
            <a:off x="2284440" y="2940018"/>
            <a:ext cx="79777" cy="1912404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9378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LMDBIO-DM</a:t>
            </a:r>
            <a:r>
              <a:rPr lang="en-US" sz="2800"/>
              <a:t>: History Based Speculative Read</a:t>
            </a:r>
            <a:r>
              <a:rPr lang="en-US" sz="2800" smtClean="0"/>
              <a:t> </a:t>
            </a:r>
            <a:r>
              <a:rPr lang="en-US" sz="2800" dirty="0" smtClean="0"/>
              <a:t>(4/4)</a:t>
            </a:r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717685" y="3991013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704851" y="5280844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727188" y="4657376"/>
          <a:ext cx="8128000" cy="2781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  <a:gridCol w="162560"/>
              </a:tblGrid>
              <a:tr h="27813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620029" y="3212977"/>
            <a:ext cx="8002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The new start page and end page to </a:t>
            </a:r>
            <a:r>
              <a:rPr lang="en-US" sz="1800">
                <a:latin typeface="Calibri" charset="0"/>
                <a:ea typeface="Calibri" charset="0"/>
                <a:cs typeface="Calibri" charset="0"/>
              </a:rPr>
              <a:t>perform speculative I/O </a:t>
            </a:r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can be computed from the min and max pages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17694" y="4233446"/>
            <a:ext cx="1763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New start page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084168" y="4233446"/>
            <a:ext cx="1764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New end page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951820" y="4502239"/>
            <a:ext cx="400980" cy="1122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5867400" y="4464277"/>
            <a:ext cx="216768" cy="10772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28650" y="1271587"/>
            <a:ext cx="78105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spcBef>
                <a:spcPts val="1125"/>
              </a:spcBef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Key idea of history based training: expanding boundaries of speculative read pages based on the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min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and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max number of speculative pages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2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read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so far</a:t>
            </a:r>
          </a:p>
          <a:p>
            <a:pPr marL="600075" lvl="1" indent="-257175">
              <a:buFont typeface="Arial" charset="0"/>
              <a:buChar char="•"/>
            </a:pP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The number of pages to read in the next iteration is in between the min and max pages</a:t>
            </a: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600075" lvl="1" indent="-257175">
              <a:buFont typeface="Arial" charset="0"/>
              <a:buChar char="•"/>
            </a:pPr>
            <a:endParaRPr lang="en-US" sz="2200" dirty="0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1581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Setup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219200"/>
            <a:ext cx="7620000" cy="5638800"/>
          </a:xfrm>
        </p:spPr>
        <p:txBody>
          <a:bodyPr>
            <a:normAutofit/>
          </a:bodyPr>
          <a:lstStyle/>
          <a:p>
            <a:r>
              <a:rPr lang="en-US" sz="2000" b="1" dirty="0" smtClean="0"/>
              <a:t>Datasets and networks</a:t>
            </a:r>
          </a:p>
          <a:p>
            <a:pPr lvl="1"/>
            <a:r>
              <a:rPr lang="en-US" sz="2000" dirty="0" smtClean="0">
                <a:solidFill>
                  <a:srgbClr val="C00000"/>
                </a:solidFill>
              </a:rPr>
              <a:t>CIFAR10-Large</a:t>
            </a:r>
            <a:r>
              <a:rPr lang="en-US" sz="2000" dirty="0" smtClean="0"/>
              <a:t> (50M 3KB images, 190 GB) trained on </a:t>
            </a:r>
            <a:r>
              <a:rPr lang="en-US" sz="2000" dirty="0" err="1" smtClean="0">
                <a:solidFill>
                  <a:srgbClr val="C00000"/>
                </a:solidFill>
              </a:rPr>
              <a:t>AlexNet</a:t>
            </a:r>
            <a:r>
              <a:rPr lang="en-US" sz="2000" dirty="0" smtClean="0">
                <a:solidFill>
                  <a:srgbClr val="C00000"/>
                </a:solidFill>
              </a:rPr>
              <a:t> </a:t>
            </a:r>
            <a:r>
              <a:rPr lang="en-US" sz="2000" dirty="0" smtClean="0"/>
              <a:t>(89K weights)</a:t>
            </a:r>
          </a:p>
          <a:p>
            <a:pPr lvl="1"/>
            <a:r>
              <a:rPr lang="en-US" sz="2000" dirty="0" err="1" smtClean="0">
                <a:solidFill>
                  <a:srgbClr val="C00000"/>
                </a:solidFill>
              </a:rPr>
              <a:t>ImageNet</a:t>
            </a:r>
            <a:r>
              <a:rPr lang="en-US" sz="2000" dirty="0" smtClean="0">
                <a:solidFill>
                  <a:schemeClr val="tx1"/>
                </a:solidFill>
              </a:rPr>
              <a:t> (1.2M </a:t>
            </a:r>
            <a:r>
              <a:rPr lang="en-US" sz="2000" dirty="0" smtClean="0"/>
              <a:t>192KB images, 240 GB) trained on </a:t>
            </a:r>
            <a:r>
              <a:rPr lang="en-US" sz="2000" dirty="0" err="1" smtClean="0">
                <a:solidFill>
                  <a:srgbClr val="C00000"/>
                </a:solidFill>
              </a:rPr>
              <a:t>CaffeNet</a:t>
            </a:r>
            <a:r>
              <a:rPr lang="en-US" sz="2000" dirty="0" smtClean="0">
                <a:solidFill>
                  <a:srgbClr val="C00000"/>
                </a:solidFill>
              </a:rPr>
              <a:t> </a:t>
            </a:r>
            <a:r>
              <a:rPr lang="en-US" sz="2000" dirty="0" smtClean="0"/>
              <a:t>(60M weights)</a:t>
            </a:r>
          </a:p>
          <a:p>
            <a:r>
              <a:rPr lang="en-US" sz="2000" b="1" dirty="0" smtClean="0"/>
              <a:t>Platform</a:t>
            </a:r>
          </a:p>
          <a:p>
            <a:pPr lvl="1"/>
            <a:r>
              <a:rPr lang="en-US" sz="2000" dirty="0" smtClean="0"/>
              <a:t>Argonne’s LCRC </a:t>
            </a:r>
            <a:r>
              <a:rPr lang="en-US" sz="2000" dirty="0" smtClean="0">
                <a:solidFill>
                  <a:srgbClr val="C00000"/>
                </a:solidFill>
              </a:rPr>
              <a:t>Blues</a:t>
            </a:r>
            <a:endParaRPr lang="en-US" sz="2000" dirty="0" smtClean="0"/>
          </a:p>
          <a:p>
            <a:pPr lvl="2"/>
            <a:r>
              <a:rPr lang="en-US" sz="2000" dirty="0" smtClean="0"/>
              <a:t>310 compute nodes</a:t>
            </a:r>
          </a:p>
          <a:p>
            <a:pPr lvl="2"/>
            <a:r>
              <a:rPr lang="en-US" sz="2000" dirty="0" smtClean="0"/>
              <a:t>Each node: 16 core Pentium </a:t>
            </a:r>
            <a:r>
              <a:rPr lang="en-US" sz="2000" dirty="0"/>
              <a:t>Xeon </a:t>
            </a:r>
            <a:r>
              <a:rPr lang="en-US" sz="2000" dirty="0" smtClean="0"/>
              <a:t>processors, 64 GB memory, 15 GB </a:t>
            </a:r>
            <a:r>
              <a:rPr lang="en-US" sz="2000" dirty="0" err="1" smtClean="0"/>
              <a:t>ramdisk</a:t>
            </a:r>
            <a:endParaRPr lang="en-US" sz="2000" dirty="0" smtClean="0"/>
          </a:p>
          <a:p>
            <a:pPr lvl="2"/>
            <a:r>
              <a:rPr lang="en-US" sz="2000" dirty="0" smtClean="0"/>
              <a:t>110 TB of </a:t>
            </a:r>
            <a:r>
              <a:rPr lang="en-US" sz="2000" dirty="0" err="1" smtClean="0"/>
              <a:t>clusterwide</a:t>
            </a:r>
            <a:r>
              <a:rPr lang="en-US" sz="2000" dirty="0" smtClean="0"/>
              <a:t> GPFS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98049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91" y="209101"/>
            <a:ext cx="7772400" cy="1066800"/>
          </a:xfrm>
        </p:spPr>
        <p:txBody>
          <a:bodyPr/>
          <a:lstStyle/>
          <a:p>
            <a:r>
              <a:rPr lang="en-US" dirty="0" smtClean="0"/>
              <a:t>Deep Learning Scaling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33033" y="184656"/>
            <a:ext cx="4410941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Dataset: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CIFAR10-Large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AlexNet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Batch size: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4,096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Training iterations: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1,024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marL="979488" indent="-774700">
              <a:tabLst>
                <a:tab pos="2190750" algn="l"/>
              </a:tabLst>
            </a:pPr>
            <a:r>
              <a:rPr lang="en-US" sz="1400" b="1" dirty="0" err="1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Testbed</a:t>
            </a:r>
            <a:r>
              <a:rPr lang="en-US" sz="1400" b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400" b="1" dirty="0" smtClean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LCRC Blues 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Each node: 16 cores 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Intel Pentium 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Xeon processors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64 GB memory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1331132"/>
              </p:ext>
            </p:extLst>
          </p:nvPr>
        </p:nvGraphicFramePr>
        <p:xfrm>
          <a:off x="30481" y="1786350"/>
          <a:ext cx="4236719" cy="4766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250605"/>
              </p:ext>
            </p:extLst>
          </p:nvPr>
        </p:nvGraphicFramePr>
        <p:xfrm>
          <a:off x="4267201" y="1763226"/>
          <a:ext cx="4876800" cy="5094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1752600" y="2438400"/>
            <a:ext cx="266700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Caffe</a:t>
            </a: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is 20x worse than ideal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f</a:t>
            </a:r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or 512 processes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114800" y="3733800"/>
            <a:ext cx="0" cy="99060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extBox 14"/>
          <p:cNvSpPr txBox="1"/>
          <p:nvPr/>
        </p:nvSpPr>
        <p:spPr>
          <a:xfrm>
            <a:off x="5334000" y="1447800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9600" y="1470924"/>
            <a:ext cx="3276600" cy="33855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6890782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Solution: LMDBIO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An optimized I/O subsystem for scalable deep learning</a:t>
            </a:r>
          </a:p>
          <a:p>
            <a:pPr lvl="1">
              <a:spcBef>
                <a:spcPts val="200"/>
              </a:spcBef>
            </a:pPr>
            <a:r>
              <a:rPr lang="en-US" sz="2200" dirty="0"/>
              <a:t>Extended from </a:t>
            </a:r>
            <a:r>
              <a:rPr lang="en-US" sz="2200" b="1" dirty="0">
                <a:solidFill>
                  <a:srgbClr val="C00000"/>
                </a:solidFill>
              </a:rPr>
              <a:t>LMDB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(Lightning Memory-Mapped </a:t>
            </a:r>
            <a:r>
              <a:rPr lang="en-US" sz="2200" dirty="0" smtClean="0"/>
              <a:t>Database)</a:t>
            </a:r>
          </a:p>
          <a:p>
            <a:pPr lvl="1">
              <a:spcBef>
                <a:spcPts val="200"/>
              </a:spcBef>
            </a:pPr>
            <a:r>
              <a:rPr lang="en-US" sz="2200" dirty="0" smtClean="0"/>
              <a:t>Provides highly efficient parallel data </a:t>
            </a:r>
            <a:r>
              <a:rPr lang="en-US" sz="2200" smtClean="0"/>
              <a:t>reading </a:t>
            </a:r>
            <a:r>
              <a:rPr lang="en-US" sz="2200" smtClean="0"/>
              <a:t>capability</a:t>
            </a:r>
            <a:endParaRPr lang="en-US" sz="2200" dirty="0"/>
          </a:p>
          <a:p>
            <a:pPr>
              <a:spcBef>
                <a:spcPts val="1000"/>
              </a:spcBef>
            </a:pPr>
            <a:r>
              <a:rPr lang="en-US" sz="2200" dirty="0" smtClean="0"/>
              <a:t>Our previous work: </a:t>
            </a:r>
            <a:r>
              <a:rPr lang="en-US" sz="2200" b="1" dirty="0" smtClean="0">
                <a:solidFill>
                  <a:srgbClr val="C00000"/>
                </a:solidFill>
              </a:rPr>
              <a:t>LMDBIO-LMM</a:t>
            </a:r>
            <a:endParaRPr lang="en-US" sz="2200" dirty="0" smtClean="0"/>
          </a:p>
          <a:p>
            <a:pPr lvl="1">
              <a:spcBef>
                <a:spcPts val="200"/>
              </a:spcBef>
            </a:pPr>
            <a:r>
              <a:rPr lang="en-US" sz="2200" dirty="0" smtClean="0"/>
              <a:t>Solves </a:t>
            </a:r>
            <a:r>
              <a:rPr lang="en-US" sz="2200" dirty="0" err="1" smtClean="0"/>
              <a:t>interprocess</a:t>
            </a:r>
            <a:r>
              <a:rPr lang="en-US" sz="2200" dirty="0" smtClean="0"/>
              <a:t> contention caused by </a:t>
            </a:r>
            <a:r>
              <a:rPr lang="en-US" sz="2200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2200" dirty="0" smtClean="0"/>
              <a:t> within a node</a:t>
            </a:r>
          </a:p>
          <a:p>
            <a:pPr lvl="1">
              <a:spcBef>
                <a:spcPts val="200"/>
              </a:spcBef>
            </a:pPr>
            <a:r>
              <a:rPr lang="en-US" sz="2200" dirty="0" smtClean="0"/>
              <a:t>Limited to </a:t>
            </a:r>
            <a:r>
              <a:rPr lang="en-US" sz="2200" dirty="0" err="1" smtClean="0">
                <a:solidFill>
                  <a:srgbClr val="C00000"/>
                </a:solidFill>
              </a:rPr>
              <a:t>intranode</a:t>
            </a:r>
            <a:r>
              <a:rPr lang="en-US" sz="2200" dirty="0" smtClean="0">
                <a:solidFill>
                  <a:srgbClr val="C00000"/>
                </a:solidFill>
              </a:rPr>
              <a:t> I/O </a:t>
            </a:r>
            <a:r>
              <a:rPr lang="en-US" sz="2200" dirty="0" smtClean="0"/>
              <a:t>performance</a:t>
            </a:r>
          </a:p>
          <a:p>
            <a:pPr>
              <a:spcBef>
                <a:spcPts val="1000"/>
              </a:spcBef>
            </a:pPr>
            <a:r>
              <a:rPr lang="en-US" sz="2200" dirty="0" smtClean="0"/>
              <a:t>We proposed </a:t>
            </a:r>
            <a:r>
              <a:rPr lang="en-US" sz="2200" b="1" dirty="0" smtClean="0">
                <a:solidFill>
                  <a:srgbClr val="C00000"/>
                </a:solidFill>
              </a:rPr>
              <a:t>LMDBIO-DM</a:t>
            </a:r>
          </a:p>
          <a:p>
            <a:pPr lvl="1">
              <a:spcBef>
                <a:spcPts val="200"/>
              </a:spcBef>
            </a:pPr>
            <a:r>
              <a:rPr lang="en-US" sz="2200" dirty="0" smtClean="0"/>
              <a:t>Continues to improve LMDB on in </a:t>
            </a:r>
            <a:r>
              <a:rPr lang="en-US" sz="2200" dirty="0" smtClean="0">
                <a:solidFill>
                  <a:srgbClr val="C00000"/>
                </a:solidFill>
              </a:rPr>
              <a:t>distributed-memory environment</a:t>
            </a:r>
          </a:p>
          <a:p>
            <a:pPr lvl="1">
              <a:spcBef>
                <a:spcPts val="200"/>
              </a:spcBef>
            </a:pPr>
            <a:r>
              <a:rPr lang="en-US" sz="2200" dirty="0" smtClean="0"/>
              <a:t>Tackles redundant database access of LMDB due to sequential data access restriction </a:t>
            </a:r>
            <a:endParaRPr 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6768600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685800"/>
            <a:ext cx="3355694" cy="5410200"/>
          </a:xfrm>
        </p:spPr>
        <p:txBody>
          <a:bodyPr>
            <a:normAutofit/>
          </a:bodyPr>
          <a:lstStyle/>
          <a:p>
            <a:pPr algn="r"/>
            <a:r>
              <a:rPr lang="en-US" sz="2800" dirty="0" smtClean="0"/>
              <a:t>Analysis of LMDB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836028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Caffe</a:t>
            </a:r>
            <a:r>
              <a:rPr lang="en-US" dirty="0" smtClean="0"/>
              <a:t> and Its Parallel Data Reading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err="1" smtClean="0"/>
              <a:t>Caffe</a:t>
            </a:r>
            <a:r>
              <a:rPr lang="en-US" sz="2200" dirty="0" smtClean="0"/>
              <a:t> is a </a:t>
            </a:r>
            <a:r>
              <a:rPr lang="en-US" sz="2200" dirty="0"/>
              <a:t>well-known </a:t>
            </a:r>
            <a:r>
              <a:rPr lang="en-US" sz="2200" i="1" dirty="0">
                <a:solidFill>
                  <a:srgbClr val="C00000"/>
                </a:solidFill>
              </a:rPr>
              <a:t>Convolutional Neural Network (CNN)</a:t>
            </a:r>
            <a:r>
              <a:rPr lang="en-US" sz="2200" dirty="0"/>
              <a:t> training framework  </a:t>
            </a:r>
            <a:endParaRPr lang="en-US" sz="2200" dirty="0" smtClean="0">
              <a:solidFill>
                <a:srgbClr val="C00000"/>
              </a:solidFill>
            </a:endParaRPr>
          </a:p>
          <a:p>
            <a:pPr>
              <a:spcBef>
                <a:spcPts val="1000"/>
              </a:spcBef>
            </a:pPr>
            <a:r>
              <a:rPr lang="en-US" sz="2200" dirty="0" smtClean="0">
                <a:solidFill>
                  <a:srgbClr val="C00000"/>
                </a:solidFill>
              </a:rPr>
              <a:t>Lightning Memory-Mapped Database</a:t>
            </a:r>
            <a:r>
              <a:rPr lang="en-US" sz="2200" dirty="0" smtClean="0"/>
              <a:t> (LMDB) is a default database engine of </a:t>
            </a:r>
            <a:r>
              <a:rPr lang="en-US" sz="2200" dirty="0" err="1" smtClean="0"/>
              <a:t>Caffe</a:t>
            </a:r>
            <a:endParaRPr lang="en-US" sz="2200" dirty="0" smtClean="0"/>
          </a:p>
          <a:p>
            <a:pPr lvl="1"/>
            <a:r>
              <a:rPr lang="en-US" sz="2000" dirty="0" smtClean="0"/>
              <a:t>It is used commonly by deep learning frameworks (e.g., </a:t>
            </a:r>
            <a:r>
              <a:rPr lang="en-US" sz="2000" dirty="0" err="1" smtClean="0"/>
              <a:t>TensorFlow</a:t>
            </a:r>
            <a:r>
              <a:rPr lang="en-US" sz="2000" dirty="0" smtClean="0"/>
              <a:t>, Torch, </a:t>
            </a:r>
            <a:r>
              <a:rPr lang="en-US" sz="2000" dirty="0" err="1" smtClean="0"/>
              <a:t>Keras</a:t>
            </a:r>
            <a:r>
              <a:rPr lang="en-US" sz="2000" dirty="0" smtClean="0"/>
              <a:t>)</a:t>
            </a:r>
          </a:p>
          <a:p>
            <a:r>
              <a:rPr lang="en-US" sz="2200" dirty="0"/>
              <a:t>Every process reads a database concurrently without any </a:t>
            </a:r>
            <a:r>
              <a:rPr lang="en-US" sz="2200" dirty="0" smtClean="0"/>
              <a:t>cooperation</a:t>
            </a:r>
            <a:endParaRPr lang="en-US" sz="22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1981200" y="4419600"/>
            <a:ext cx="5161935" cy="2209800"/>
            <a:chOff x="1981200" y="4648200"/>
            <a:chExt cx="5161935" cy="2209800"/>
          </a:xfrm>
        </p:grpSpPr>
        <p:sp>
          <p:nvSpPr>
            <p:cNvPr id="5" name="Rectangle 4"/>
            <p:cNvSpPr/>
            <p:nvPr/>
          </p:nvSpPr>
          <p:spPr>
            <a:xfrm>
              <a:off x="1981200" y="4648200"/>
              <a:ext cx="2359741" cy="179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Machine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02426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2142539" y="5506065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P0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2879959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P1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3617378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783394" y="4648200"/>
              <a:ext cx="2359741" cy="179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Machine 2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4944733" y="5506065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P3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5682152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P4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6419572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P5</a:t>
              </a:r>
            </a:p>
          </p:txBody>
        </p:sp>
        <p:cxnSp>
          <p:nvCxnSpPr>
            <p:cNvPr id="14" name="Straight Arrow Connector 13"/>
            <p:cNvCxnSpPr>
              <a:stCxn id="7" idx="0"/>
            </p:cNvCxnSpPr>
            <p:nvPr/>
          </p:nvCxnSpPr>
          <p:spPr>
            <a:xfrm flipH="1" flipV="1">
              <a:off x="2423651" y="5289756"/>
              <a:ext cx="13856" cy="2163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5004619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cxnSp>
          <p:nvCxnSpPr>
            <p:cNvPr id="16" name="Straight Arrow Connector 15"/>
            <p:cNvCxnSpPr>
              <a:stCxn id="11" idx="0"/>
              <a:endCxn id="15" idx="2"/>
            </p:cNvCxnSpPr>
            <p:nvPr/>
          </p:nvCxnSpPr>
          <p:spPr>
            <a:xfrm flipH="1" flipV="1">
              <a:off x="5225845" y="5289755"/>
              <a:ext cx="13856" cy="2163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2939845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677264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cxnSp>
          <p:nvCxnSpPr>
            <p:cNvPr id="19" name="Straight Arrow Connector 18"/>
            <p:cNvCxnSpPr>
              <a:stCxn id="8" idx="0"/>
              <a:endCxn id="17" idx="2"/>
            </p:cNvCxnSpPr>
            <p:nvPr/>
          </p:nvCxnSpPr>
          <p:spPr>
            <a:xfrm flipH="1" flipV="1">
              <a:off x="3161071" y="5289755"/>
              <a:ext cx="13856" cy="2156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9" idx="0"/>
              <a:endCxn id="18" idx="2"/>
            </p:cNvCxnSpPr>
            <p:nvPr/>
          </p:nvCxnSpPr>
          <p:spPr>
            <a:xfrm flipH="1" flipV="1">
              <a:off x="3898490" y="5289755"/>
              <a:ext cx="13856" cy="2156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5742039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479458" y="4847305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cxnSp>
          <p:nvCxnSpPr>
            <p:cNvPr id="23" name="Straight Arrow Connector 22"/>
            <p:cNvCxnSpPr>
              <a:stCxn id="12" idx="0"/>
              <a:endCxn id="21" idx="2"/>
            </p:cNvCxnSpPr>
            <p:nvPr/>
          </p:nvCxnSpPr>
          <p:spPr>
            <a:xfrm flipH="1" flipV="1">
              <a:off x="5963265" y="5289755"/>
              <a:ext cx="13855" cy="2156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265773" y="6519446"/>
              <a:ext cx="451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>
                  <a:latin typeface="Calibri" charset="0"/>
                  <a:ea typeface="Calibri" charset="0"/>
                  <a:cs typeface="Calibri" charset="0"/>
                </a:rPr>
                <a:t>Example of data </a:t>
              </a:r>
              <a:r>
                <a:rPr lang="en-US" sz="1600" i="1">
                  <a:latin typeface="Calibri" charset="0"/>
                  <a:ea typeface="Calibri" charset="0"/>
                  <a:cs typeface="Calibri" charset="0"/>
                </a:rPr>
                <a:t>batch loading on 2 machines</a:t>
              </a:r>
            </a:p>
          </p:txBody>
        </p:sp>
        <p:cxnSp>
          <p:nvCxnSpPr>
            <p:cNvPr id="25" name="Straight Arrow Connector 24"/>
            <p:cNvCxnSpPr>
              <a:stCxn id="13" idx="0"/>
              <a:endCxn id="22" idx="2"/>
            </p:cNvCxnSpPr>
            <p:nvPr/>
          </p:nvCxnSpPr>
          <p:spPr>
            <a:xfrm flipH="1" flipV="1">
              <a:off x="6700684" y="5289756"/>
              <a:ext cx="13856" cy="21560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99288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461094" cy="1066800"/>
          </a:xfrm>
        </p:spPr>
        <p:txBody>
          <a:bodyPr/>
          <a:lstStyle/>
          <a:p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smtClean="0"/>
              <a:t>LMDB’s Data Structure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990600"/>
            <a:ext cx="7772400" cy="6019800"/>
          </a:xfrm>
        </p:spPr>
        <p:txBody>
          <a:bodyPr>
            <a:normAutofit/>
          </a:bodyPr>
          <a:lstStyle/>
          <a:p>
            <a:r>
              <a:rPr lang="en-US" sz="2000" dirty="0"/>
              <a:t>LMDB database’s structure is a flattened B+ tree</a:t>
            </a:r>
          </a:p>
          <a:p>
            <a:pPr lvl="1"/>
            <a:r>
              <a:rPr lang="en-US" sz="2000" dirty="0"/>
              <a:t>Highly efficient for sequential database </a:t>
            </a:r>
            <a:r>
              <a:rPr lang="en-US" sz="2000" dirty="0" smtClean="0"/>
              <a:t>accesses</a:t>
            </a:r>
          </a:p>
          <a:p>
            <a:r>
              <a:rPr lang="en-US" sz="2000" dirty="0" smtClean="0"/>
              <a:t>B+ tree structure</a:t>
            </a:r>
          </a:p>
          <a:p>
            <a:pPr lvl="1"/>
            <a:r>
              <a:rPr lang="en-US" sz="2000" dirty="0" smtClean="0">
                <a:solidFill>
                  <a:srgbClr val="C00000"/>
                </a:solidFill>
              </a:rPr>
              <a:t>Branch nodes</a:t>
            </a:r>
          </a:p>
          <a:p>
            <a:pPr lvl="1"/>
            <a:r>
              <a:rPr lang="en-US" sz="2000" dirty="0" smtClean="0">
                <a:solidFill>
                  <a:srgbClr val="C00000"/>
                </a:solidFill>
              </a:rPr>
              <a:t>Leaf nodes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(</a:t>
            </a:r>
            <a:r>
              <a:rPr lang="en-US" sz="1800" dirty="0">
                <a:solidFill>
                  <a:schemeClr val="tx1"/>
                </a:solidFill>
              </a:rPr>
              <a:t>k</a:t>
            </a:r>
            <a:r>
              <a:rPr lang="en-US" sz="1800" dirty="0" smtClean="0">
                <a:solidFill>
                  <a:schemeClr val="tx1"/>
                </a:solidFill>
              </a:rPr>
              <a:t>ey &amp; value)</a:t>
            </a:r>
          </a:p>
          <a:p>
            <a:r>
              <a:rPr lang="en-US" sz="2000" dirty="0" smtClean="0"/>
              <a:t>Database layout</a:t>
            </a:r>
          </a:p>
          <a:p>
            <a:pPr lvl="1"/>
            <a:r>
              <a:rPr lang="en-US" sz="1800" dirty="0" smtClean="0"/>
              <a:t>Divided into small pages</a:t>
            </a:r>
            <a:endParaRPr lang="en-US" sz="2000" dirty="0" smtClean="0"/>
          </a:p>
          <a:p>
            <a:pPr lvl="1"/>
            <a:r>
              <a:rPr lang="en-US" sz="1800" dirty="0" smtClean="0"/>
              <a:t>4 types of pages</a:t>
            </a:r>
            <a:endParaRPr lang="en-US" sz="2000" dirty="0" smtClean="0"/>
          </a:p>
          <a:p>
            <a:pPr lvl="2"/>
            <a:r>
              <a:rPr lang="en-US" sz="1800" dirty="0" smtClean="0">
                <a:solidFill>
                  <a:srgbClr val="C00000"/>
                </a:solidFill>
              </a:rPr>
              <a:t>Metadata page </a:t>
            </a:r>
            <a:r>
              <a:rPr lang="mr-IN" sz="1800" dirty="0" smtClean="0"/>
              <a:t>–</a:t>
            </a:r>
            <a:r>
              <a:rPr lang="en-US" sz="1800" dirty="0" smtClean="0"/>
              <a:t> database’s info (e.g. size)</a:t>
            </a:r>
          </a:p>
          <a:p>
            <a:pPr lvl="2"/>
            <a:r>
              <a:rPr lang="en-US" sz="1800" dirty="0" smtClean="0">
                <a:solidFill>
                  <a:srgbClr val="C00000"/>
                </a:solidFill>
              </a:rPr>
              <a:t>Branch page</a:t>
            </a:r>
            <a:r>
              <a:rPr lang="en-US" sz="1800" dirty="0" smtClean="0"/>
              <a:t> </a:t>
            </a:r>
            <a:r>
              <a:rPr lang="mr-IN" sz="1800" dirty="0" smtClean="0"/>
              <a:t>–</a:t>
            </a:r>
            <a:r>
              <a:rPr lang="en-US" sz="1800" dirty="0" smtClean="0"/>
              <a:t> links to leave pages</a:t>
            </a:r>
          </a:p>
          <a:p>
            <a:pPr lvl="2"/>
            <a:r>
              <a:rPr lang="en-US" sz="1800" dirty="0" smtClean="0">
                <a:solidFill>
                  <a:srgbClr val="C00000"/>
                </a:solidFill>
              </a:rPr>
              <a:t>Leaf page</a:t>
            </a:r>
            <a:r>
              <a:rPr lang="en-US" sz="1800" dirty="0" smtClean="0"/>
              <a:t> </a:t>
            </a:r>
            <a:r>
              <a:rPr lang="mr-IN" sz="1800" dirty="0" smtClean="0"/>
              <a:t>–</a:t>
            </a:r>
            <a:r>
              <a:rPr lang="en-US" sz="1800" dirty="0" smtClean="0"/>
              <a:t> stores key &amp; value</a:t>
            </a:r>
          </a:p>
          <a:p>
            <a:pPr lvl="2"/>
            <a:r>
              <a:rPr lang="en-US" sz="1800" dirty="0" smtClean="0">
                <a:solidFill>
                  <a:srgbClr val="C00000"/>
                </a:solidFill>
              </a:rPr>
              <a:t>Overflow page </a:t>
            </a:r>
            <a:r>
              <a:rPr lang="mr-IN" sz="1800" dirty="0" smtClean="0"/>
              <a:t>–</a:t>
            </a:r>
            <a:r>
              <a:rPr lang="en-US" sz="1800" dirty="0" smtClean="0"/>
              <a:t> stores the value that is larger than one page</a:t>
            </a:r>
            <a:endParaRPr lang="en-US" sz="2000" dirty="0" smtClean="0"/>
          </a:p>
          <a:p>
            <a:pPr lvl="1"/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Each page has </a:t>
            </a:r>
            <a:r>
              <a:rPr lang="en-US" sz="20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a header 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that contains the pointer information of connected pages</a:t>
            </a:r>
          </a:p>
          <a:p>
            <a:pPr lvl="2"/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Every page except for some overflow pages has a header</a:t>
            </a:r>
          </a:p>
          <a:p>
            <a:pPr lvl="2"/>
            <a:r>
              <a:rPr lang="en-US" sz="1800" dirty="0">
                <a:latin typeface="Calibri" charset="0"/>
                <a:ea typeface="Calibri" charset="0"/>
                <a:cs typeface="Calibri" charset="0"/>
              </a:rPr>
              <a:t>Only the first overflow page has a 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header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7</a:t>
            </a:fld>
            <a:endParaRPr lang="uk-UA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61616"/>
              </p:ext>
            </p:extLst>
          </p:nvPr>
        </p:nvGraphicFramePr>
        <p:xfrm>
          <a:off x="5690352" y="2052605"/>
          <a:ext cx="1299008" cy="565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52"/>
                <a:gridCol w="108251"/>
                <a:gridCol w="216501"/>
                <a:gridCol w="216501"/>
                <a:gridCol w="108251"/>
                <a:gridCol w="324752"/>
              </a:tblGrid>
              <a:tr h="25341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53410"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878611"/>
              </p:ext>
            </p:extLst>
          </p:nvPr>
        </p:nvGraphicFramePr>
        <p:xfrm>
          <a:off x="4158963" y="2951153"/>
          <a:ext cx="1299008" cy="565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52"/>
                <a:gridCol w="108251"/>
                <a:gridCol w="216501"/>
                <a:gridCol w="216501"/>
                <a:gridCol w="108251"/>
                <a:gridCol w="324752"/>
              </a:tblGrid>
              <a:tr h="25341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53410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1</a:t>
                      </a:r>
                      <a:endParaRPr lang="en-US" sz="1400" b="1" i="1" baseline="-250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2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3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785442"/>
              </p:ext>
            </p:extLst>
          </p:nvPr>
        </p:nvGraphicFramePr>
        <p:xfrm>
          <a:off x="5891366" y="2951153"/>
          <a:ext cx="1299008" cy="565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52"/>
                <a:gridCol w="108251"/>
                <a:gridCol w="216501"/>
                <a:gridCol w="216501"/>
                <a:gridCol w="108251"/>
                <a:gridCol w="324752"/>
              </a:tblGrid>
              <a:tr h="25341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53410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4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5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 baseline="-25000" dirty="0" smtClean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571933"/>
              </p:ext>
            </p:extLst>
          </p:nvPr>
        </p:nvGraphicFramePr>
        <p:xfrm>
          <a:off x="7616392" y="2951153"/>
          <a:ext cx="1299008" cy="5650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752"/>
                <a:gridCol w="108251"/>
                <a:gridCol w="216501"/>
                <a:gridCol w="216501"/>
                <a:gridCol w="108251"/>
                <a:gridCol w="324752"/>
              </a:tblGrid>
              <a:tr h="253410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/>
                        </a:solid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53410">
                <a:tc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6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i="1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400" b="1" i="1" baseline="-250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7</a:t>
                      </a: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indent="0" algn="l" defTabSz="60963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 baseline="-25000" dirty="0" smtClean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9143" marR="69143" marT="34571" marB="3457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Freeform 9"/>
          <p:cNvSpPr/>
          <p:nvPr/>
        </p:nvSpPr>
        <p:spPr>
          <a:xfrm>
            <a:off x="4865339" y="2530361"/>
            <a:ext cx="992575" cy="420792"/>
          </a:xfrm>
          <a:custGeom>
            <a:avLst/>
            <a:gdLst>
              <a:gd name="connsiteX0" fmla="*/ 1963712 w 1963712"/>
              <a:gd name="connsiteY0" fmla="*/ 0 h 1011836"/>
              <a:gd name="connsiteX1" fmla="*/ 517161 w 1963712"/>
              <a:gd name="connsiteY1" fmla="*/ 539646 h 1011836"/>
              <a:gd name="connsiteX2" fmla="*/ 0 w 1963712"/>
              <a:gd name="connsiteY2" fmla="*/ 1011836 h 1011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63712" h="1011836">
                <a:moveTo>
                  <a:pt x="1963712" y="0"/>
                </a:moveTo>
                <a:cubicBezTo>
                  <a:pt x="1404079" y="185503"/>
                  <a:pt x="844446" y="371007"/>
                  <a:pt x="517161" y="539646"/>
                </a:cubicBezTo>
                <a:cubicBezTo>
                  <a:pt x="189876" y="708285"/>
                  <a:pt x="0" y="1011836"/>
                  <a:pt x="0" y="1011836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6155089" y="2533219"/>
            <a:ext cx="210273" cy="417934"/>
          </a:xfrm>
          <a:custGeom>
            <a:avLst/>
            <a:gdLst>
              <a:gd name="connsiteX0" fmla="*/ 0 w 242596"/>
              <a:gd name="connsiteY0" fmla="*/ 0 h 979715"/>
              <a:gd name="connsiteX1" fmla="*/ 177282 w 242596"/>
              <a:gd name="connsiteY1" fmla="*/ 587829 h 979715"/>
              <a:gd name="connsiteX2" fmla="*/ 242596 w 242596"/>
              <a:gd name="connsiteY2" fmla="*/ 979715 h 97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2596" h="979715">
                <a:moveTo>
                  <a:pt x="0" y="0"/>
                </a:moveTo>
                <a:cubicBezTo>
                  <a:pt x="68424" y="212271"/>
                  <a:pt x="136849" y="424543"/>
                  <a:pt x="177282" y="587829"/>
                </a:cubicBezTo>
                <a:cubicBezTo>
                  <a:pt x="217715" y="751115"/>
                  <a:pt x="242596" y="979715"/>
                  <a:pt x="242596" y="979715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6471460" y="2501147"/>
            <a:ext cx="1618927" cy="414985"/>
          </a:xfrm>
          <a:custGeom>
            <a:avLst/>
            <a:gdLst>
              <a:gd name="connsiteX0" fmla="*/ 0 w 2416629"/>
              <a:gd name="connsiteY0" fmla="*/ 0 h 942392"/>
              <a:gd name="connsiteX1" fmla="*/ 531845 w 2416629"/>
              <a:gd name="connsiteY1" fmla="*/ 634482 h 942392"/>
              <a:gd name="connsiteX2" fmla="*/ 1810139 w 2416629"/>
              <a:gd name="connsiteY2" fmla="*/ 709127 h 942392"/>
              <a:gd name="connsiteX3" fmla="*/ 2416629 w 2416629"/>
              <a:gd name="connsiteY3" fmla="*/ 942392 h 942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6629" h="942392">
                <a:moveTo>
                  <a:pt x="0" y="0"/>
                </a:moveTo>
                <a:cubicBezTo>
                  <a:pt x="115077" y="258147"/>
                  <a:pt x="230155" y="516294"/>
                  <a:pt x="531845" y="634482"/>
                </a:cubicBezTo>
                <a:cubicBezTo>
                  <a:pt x="833535" y="752670"/>
                  <a:pt x="1496008" y="657809"/>
                  <a:pt x="1810139" y="709127"/>
                </a:cubicBezTo>
                <a:cubicBezTo>
                  <a:pt x="2124270" y="760445"/>
                  <a:pt x="2416629" y="942392"/>
                  <a:pt x="2416629" y="942392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5315347" y="3086433"/>
            <a:ext cx="542568" cy="252948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536660" y="1752600"/>
            <a:ext cx="1578713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Branch node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32704" y="3581400"/>
            <a:ext cx="1457647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378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378" i="1" baseline="-25000" dirty="0">
                <a:latin typeface="Calibri" charset="0"/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66288" y="3583265"/>
            <a:ext cx="1606991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378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378" i="1" baseline="-25000" dirty="0"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94538" y="3583265"/>
            <a:ext cx="1578062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Leaf node </a:t>
            </a:r>
            <a:r>
              <a:rPr lang="en-US" sz="1378" i="1" dirty="0">
                <a:latin typeface="Calibri" charset="0"/>
                <a:ea typeface="Calibri" charset="0"/>
                <a:cs typeface="Calibri" charset="0"/>
              </a:rPr>
              <a:t>l</a:t>
            </a:r>
            <a:r>
              <a:rPr lang="en-US" sz="1378" i="1" baseline="-25000" dirty="0">
                <a:latin typeface="Calibri" charset="0"/>
                <a:ea typeface="Calibri" charset="0"/>
                <a:cs typeface="Calibri" charset="0"/>
              </a:rPr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00397" y="2460184"/>
            <a:ext cx="2154130" cy="30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78" i="1" dirty="0">
                <a:latin typeface="Calibri" charset="0"/>
                <a:ea typeface="Calibri" charset="0"/>
                <a:cs typeface="Calibri" charset="0"/>
              </a:rPr>
              <a:t>d</a:t>
            </a:r>
            <a:r>
              <a:rPr lang="en-US" sz="1378" i="1" baseline="-25000" dirty="0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 = </a:t>
            </a:r>
            <a:r>
              <a:rPr lang="en-US" sz="1378" i="1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1378" baseline="30000" dirty="0" err="1">
                <a:latin typeface="Calibri" charset="0"/>
                <a:ea typeface="Calibri" charset="0"/>
                <a:cs typeface="Calibri" charset="0"/>
              </a:rPr>
              <a:t>th</a:t>
            </a:r>
            <a:r>
              <a:rPr lang="en-US" sz="1378" dirty="0">
                <a:latin typeface="Calibri" charset="0"/>
                <a:ea typeface="Calibri" charset="0"/>
                <a:cs typeface="Calibri" charset="0"/>
              </a:rPr>
              <a:t> data record</a:t>
            </a:r>
          </a:p>
        </p:txBody>
      </p:sp>
      <p:sp>
        <p:nvSpPr>
          <p:cNvPr id="19" name="Freeform 18"/>
          <p:cNvSpPr/>
          <p:nvPr/>
        </p:nvSpPr>
        <p:spPr>
          <a:xfrm>
            <a:off x="7040117" y="3068327"/>
            <a:ext cx="542568" cy="271054"/>
          </a:xfrm>
          <a:custGeom>
            <a:avLst/>
            <a:gdLst>
              <a:gd name="connsiteX0" fmla="*/ 0 w 877077"/>
              <a:gd name="connsiteY0" fmla="*/ 394434 h 394434"/>
              <a:gd name="connsiteX1" fmla="*/ 466530 w 877077"/>
              <a:gd name="connsiteY1" fmla="*/ 329120 h 394434"/>
              <a:gd name="connsiteX2" fmla="*/ 578498 w 877077"/>
              <a:gd name="connsiteY2" fmla="*/ 39871 h 394434"/>
              <a:gd name="connsiteX3" fmla="*/ 877077 w 877077"/>
              <a:gd name="connsiteY3" fmla="*/ 2548 h 394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7077" h="394434">
                <a:moveTo>
                  <a:pt x="0" y="394434"/>
                </a:moveTo>
                <a:cubicBezTo>
                  <a:pt x="185057" y="391324"/>
                  <a:pt x="370114" y="388214"/>
                  <a:pt x="466530" y="329120"/>
                </a:cubicBezTo>
                <a:cubicBezTo>
                  <a:pt x="562946" y="270026"/>
                  <a:pt x="510074" y="94300"/>
                  <a:pt x="578498" y="39871"/>
                </a:cubicBezTo>
                <a:cubicBezTo>
                  <a:pt x="646922" y="-14558"/>
                  <a:pt x="877077" y="2548"/>
                  <a:pt x="877077" y="2548"/>
                </a:cubicBezTo>
              </a:path>
            </a:pathLst>
          </a:custGeom>
          <a:noFill/>
          <a:ln w="28575">
            <a:solidFill>
              <a:schemeClr val="tx1"/>
            </a:solidFill>
            <a:headEnd type="oval"/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71"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0526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Analysis </a:t>
            </a:r>
            <a:r>
              <a:rPr lang="en-US" sz="2800" dirty="0"/>
              <a:t>of Redundant Data </a:t>
            </a:r>
            <a:r>
              <a:rPr lang="en-US" sz="2800" dirty="0" smtClean="0"/>
              <a:t>Movement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2537" y="1226714"/>
            <a:ext cx="8034263" cy="365430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LMDB data access is sequential in nature due to the B+-tree structure (which is not deterministic</a:t>
            </a:r>
            <a:r>
              <a:rPr lang="en-US" dirty="0" smtClean="0"/>
              <a:t>)</a:t>
            </a:r>
          </a:p>
          <a:p>
            <a:pPr>
              <a:lnSpc>
                <a:spcPct val="110000"/>
              </a:lnSpc>
              <a:spcBef>
                <a:spcPts val="1125"/>
              </a:spcBef>
            </a:pPr>
            <a:r>
              <a:rPr lang="en-US" dirty="0" smtClean="0"/>
              <a:t>It is </a:t>
            </a:r>
            <a:r>
              <a:rPr lang="en-US" dirty="0" smtClean="0">
                <a:solidFill>
                  <a:srgbClr val="C00000"/>
                </a:solidFill>
              </a:rPr>
              <a:t>impossible</a:t>
            </a:r>
            <a:r>
              <a:rPr lang="en-US" dirty="0" smtClean="0"/>
              <a:t> </a:t>
            </a:r>
            <a:r>
              <a:rPr lang="en-US" dirty="0"/>
              <a:t>to randomly access a data </a:t>
            </a:r>
            <a:r>
              <a:rPr lang="en-US" dirty="0" smtClean="0"/>
              <a:t>record without sequential record seeking</a:t>
            </a:r>
            <a:endParaRPr lang="en-US" dirty="0" smtClean="0">
              <a:solidFill>
                <a:srgbClr val="C00000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2025" dirty="0">
                <a:solidFill>
                  <a:srgbClr val="C00000"/>
                </a:solidFill>
              </a:rPr>
              <a:t>All branch nodes </a:t>
            </a:r>
            <a:r>
              <a:rPr lang="en-US" sz="2025" dirty="0"/>
              <a:t>associated with the </a:t>
            </a:r>
            <a:r>
              <a:rPr lang="en-US" sz="2025" dirty="0" smtClean="0"/>
              <a:t>previous records </a:t>
            </a:r>
            <a:r>
              <a:rPr lang="en-US" sz="2025" dirty="0">
                <a:solidFill>
                  <a:srgbClr val="C00000"/>
                </a:solidFill>
              </a:rPr>
              <a:t>are read</a:t>
            </a:r>
            <a:endParaRPr lang="en-US" sz="2025" dirty="0"/>
          </a:p>
          <a:p>
            <a:pPr lvl="1">
              <a:lnSpc>
                <a:spcPct val="110000"/>
              </a:lnSpc>
            </a:pPr>
            <a:r>
              <a:rPr lang="en-US" sz="2025" dirty="0"/>
              <a:t>Heavy I/O occurs to load </a:t>
            </a:r>
            <a:r>
              <a:rPr lang="en-US" sz="2025" dirty="0" smtClean="0"/>
              <a:t>pages from </a:t>
            </a:r>
            <a:r>
              <a:rPr lang="en-US" sz="2025" dirty="0"/>
              <a:t>the </a:t>
            </a:r>
            <a:r>
              <a:rPr lang="en-US" sz="2025" dirty="0" smtClean="0"/>
              <a:t>file to get connection </a:t>
            </a:r>
            <a:r>
              <a:rPr lang="en-US" sz="2025" dirty="0"/>
              <a:t>information</a:t>
            </a:r>
            <a:r>
              <a:rPr lang="en-US" sz="1725" dirty="0"/>
              <a:t> </a:t>
            </a:r>
          </a:p>
          <a:p>
            <a:pPr>
              <a:lnSpc>
                <a:spcPct val="110000"/>
              </a:lnSpc>
              <a:spcBef>
                <a:spcPts val="1125"/>
              </a:spcBef>
            </a:pPr>
            <a:r>
              <a:rPr lang="en-US" dirty="0" smtClean="0"/>
              <a:t>When multiple processes read the data, they read </a:t>
            </a:r>
            <a:r>
              <a:rPr lang="en-US" dirty="0" smtClean="0">
                <a:solidFill>
                  <a:srgbClr val="C00000"/>
                </a:solidFill>
              </a:rPr>
              <a:t>extra data</a:t>
            </a:r>
          </a:p>
          <a:p>
            <a:pPr lvl="1">
              <a:lnSpc>
                <a:spcPct val="110000"/>
              </a:lnSpc>
            </a:pPr>
            <a:r>
              <a:rPr lang="en-US" sz="2025" dirty="0"/>
              <a:t>The worst case is to read </a:t>
            </a:r>
            <a:r>
              <a:rPr lang="en-US" sz="2025" dirty="0" smtClean="0"/>
              <a:t>(# of readers) </a:t>
            </a:r>
            <a:r>
              <a:rPr lang="en-US" sz="2025" dirty="0"/>
              <a:t>x </a:t>
            </a:r>
            <a:r>
              <a:rPr lang="en-US" sz="2025" dirty="0" smtClean="0"/>
              <a:t>(read size) </a:t>
            </a:r>
            <a:r>
              <a:rPr lang="en-US" sz="2025" dirty="0"/>
              <a:t>bytes</a:t>
            </a:r>
          </a:p>
          <a:p>
            <a:pPr>
              <a:lnSpc>
                <a:spcPct val="110000"/>
              </a:lnSpc>
              <a:spcBef>
                <a:spcPts val="1125"/>
              </a:spcBef>
            </a:pPr>
            <a:r>
              <a:rPr lang="en-US" dirty="0" smtClean="0"/>
              <a:t>Different processes do different amount of work, causing </a:t>
            </a:r>
            <a:r>
              <a:rPr lang="en-US" dirty="0" smtClean="0">
                <a:solidFill>
                  <a:srgbClr val="C00000"/>
                </a:solidFill>
              </a:rPr>
              <a:t>skew</a:t>
            </a:r>
            <a:endParaRPr lang="en-US" dirty="0">
              <a:solidFill>
                <a:srgbClr val="C00000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79061"/>
              </p:ext>
            </p:extLst>
          </p:nvPr>
        </p:nvGraphicFramePr>
        <p:xfrm>
          <a:off x="2590800" y="5270946"/>
          <a:ext cx="4013364" cy="3189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3341"/>
                <a:gridCol w="1003341"/>
                <a:gridCol w="1003341"/>
                <a:gridCol w="1003341"/>
              </a:tblGrid>
              <a:tr h="307532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</a:t>
                      </a:r>
                      <a:r>
                        <a:rPr lang="en-US" sz="1100" baseline="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0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7501" marR="67501" marT="33751" marB="33751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D1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7501" marR="67501" marT="33751" marB="33751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D2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7501" marR="67501" marT="33751" marB="33751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 dirty="0" smtClean="0">
                          <a:latin typeface="Calibri" charset="0"/>
                          <a:ea typeface="Calibri" charset="0"/>
                          <a:cs typeface="Calibri" charset="0"/>
                        </a:rPr>
                        <a:t>D3</a:t>
                      </a:r>
                      <a:endParaRPr lang="en-US" sz="1100" dirty="0"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67501" marR="67501" marT="33751" marB="33751"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534861" y="4897999"/>
            <a:ext cx="943183" cy="2836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3749" tIns="33749" rIns="33749" bIns="33749" numCol="1" spcCol="38100" rtlCol="0" anchor="ctr">
            <a:spAutoFit/>
          </a:bodyPr>
          <a:lstStyle/>
          <a:p>
            <a:pPr defTabSz="675033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Database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571244" y="5804110"/>
            <a:ext cx="3983393" cy="901490"/>
            <a:chOff x="23305543" y="22174265"/>
            <a:chExt cx="5396089" cy="1221200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23305543" y="22194592"/>
              <a:ext cx="1398091" cy="0"/>
            </a:xfrm>
            <a:prstGeom prst="straightConnector1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" name="Straight Arrow Connector 7"/>
            <p:cNvCxnSpPr/>
            <p:nvPr/>
          </p:nvCxnSpPr>
          <p:spPr>
            <a:xfrm>
              <a:off x="24703634" y="22499392"/>
              <a:ext cx="1346746" cy="0"/>
            </a:xfrm>
            <a:prstGeom prst="straightConnector1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26075234" y="22798541"/>
              <a:ext cx="1295400" cy="0"/>
            </a:xfrm>
            <a:prstGeom prst="straightConnector1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27370634" y="23076280"/>
              <a:ext cx="1330998" cy="0"/>
            </a:xfrm>
            <a:prstGeom prst="straightConnector1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1" name="TextBox 10"/>
            <p:cNvSpPr txBox="1"/>
            <p:nvPr/>
          </p:nvSpPr>
          <p:spPr>
            <a:xfrm>
              <a:off x="23484434" y="22174265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P0 reads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4856033" y="22479063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P1 reads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236926" y="22783864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P2 reads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7599236" y="23015438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P3 reads</a:t>
              </a: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>
              <a:off x="23332034" y="22499392"/>
              <a:ext cx="1371600" cy="0"/>
            </a:xfrm>
            <a:prstGeom prst="straightConnector1">
              <a:avLst/>
            </a:prstGeom>
            <a:noFill/>
            <a:ln w="25400" cap="flat">
              <a:solidFill>
                <a:schemeClr val="accent6">
                  <a:lumMod val="75000"/>
                </a:schemeClr>
              </a:solidFill>
              <a:prstDash val="sysDot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23332034" y="22798541"/>
              <a:ext cx="2743200" cy="0"/>
            </a:xfrm>
            <a:prstGeom prst="straightConnector1">
              <a:avLst/>
            </a:prstGeom>
            <a:noFill/>
            <a:ln w="25400" cap="flat">
              <a:solidFill>
                <a:schemeClr val="accent6">
                  <a:lumMod val="75000"/>
                </a:schemeClr>
              </a:solidFill>
              <a:prstDash val="sysDot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23332034" y="23076280"/>
              <a:ext cx="4038600" cy="0"/>
            </a:xfrm>
            <a:prstGeom prst="straightConnector1">
              <a:avLst/>
            </a:prstGeom>
            <a:noFill/>
            <a:ln w="25400" cap="flat">
              <a:solidFill>
                <a:schemeClr val="accent6">
                  <a:lumMod val="75000"/>
                </a:schemeClr>
              </a:solidFill>
              <a:prstDash val="sysDot"/>
              <a:round/>
              <a:headEnd type="triangle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8" name="TextBox 17"/>
            <p:cNvSpPr txBox="1"/>
            <p:nvPr/>
          </p:nvSpPr>
          <p:spPr>
            <a:xfrm>
              <a:off x="23487259" y="22479063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P1 seeks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4246434" y="22783864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P2 seeks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4856033" y="23052979"/>
              <a:ext cx="987774" cy="34248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33749" tIns="33749" rIns="33749" bIns="33749" numCol="1" spcCol="38100" rtlCol="0" anchor="ctr">
              <a:spAutoFit/>
            </a:bodyPr>
            <a:lstStyle/>
            <a:p>
              <a:pPr algn="ctr" defTabSz="675033"/>
              <a:r>
                <a:rPr lang="en-US" sz="1200" dirty="0">
                  <a:latin typeface="Calibri" charset="0"/>
                  <a:ea typeface="Calibri" charset="0"/>
                  <a:cs typeface="Calibri" charset="0"/>
                </a:rPr>
                <a:t>P3 seeks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191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685800"/>
            <a:ext cx="3355694" cy="5410200"/>
          </a:xfrm>
        </p:spPr>
        <p:txBody>
          <a:bodyPr>
            <a:normAutofit/>
          </a:bodyPr>
          <a:lstStyle/>
          <a:p>
            <a:pPr algn="r"/>
            <a:r>
              <a:rPr lang="en-US" sz="2800" dirty="0" smtClean="0"/>
              <a:t>LMDBIO-DM</a:t>
            </a:r>
            <a:br>
              <a:rPr lang="en-US" sz="2800" dirty="0" smtClean="0"/>
            </a:br>
            <a:r>
              <a:rPr lang="en-US" sz="2800" dirty="0" smtClean="0"/>
              <a:t>Design and Implementation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29837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BFCF8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21744</TotalTime>
  <Words>1754</Words>
  <Application>Microsoft Macintosh PowerPoint</Application>
  <PresentationFormat>On-screen Show (4:3)</PresentationFormat>
  <Paragraphs>375</Paragraphs>
  <Slides>25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Avenir Roman</vt:lpstr>
      <vt:lpstr>Calibri</vt:lpstr>
      <vt:lpstr>Consolas</vt:lpstr>
      <vt:lpstr>Courier</vt:lpstr>
      <vt:lpstr>Helvetica</vt:lpstr>
      <vt:lpstr>Helvetica Light</vt:lpstr>
      <vt:lpstr>Arial</vt:lpstr>
      <vt:lpstr>Default</vt:lpstr>
      <vt:lpstr>Parallel I/O Optimizations for Scalable Deep Learning</vt:lpstr>
      <vt:lpstr>PowerPoint Presentation</vt:lpstr>
      <vt:lpstr>Deep Learning Scaling</vt:lpstr>
      <vt:lpstr>Our Solution: LMDBIO</vt:lpstr>
      <vt:lpstr>Analysis of LMDB</vt:lpstr>
      <vt:lpstr>Overview of Caffe and Its Parallel Data Reading</vt:lpstr>
      <vt:lpstr>Analysis of LMDB’s Data Structure</vt:lpstr>
      <vt:lpstr>Analysis of Redundant Data Movement</vt:lpstr>
      <vt:lpstr>LMDBIO-DM Design and Implementation</vt:lpstr>
      <vt:lpstr>LMDBIO-DM: Design and Implementation Part I</vt:lpstr>
      <vt:lpstr>LMDBIO-DM: Design and Implementation Part II</vt:lpstr>
      <vt:lpstr>Experiments and Results</vt:lpstr>
      <vt:lpstr>CIFAR10-Large Results</vt:lpstr>
      <vt:lpstr>ImageNet Results</vt:lpstr>
      <vt:lpstr>Conclusion</vt:lpstr>
      <vt:lpstr>Back Up Slides</vt:lpstr>
      <vt:lpstr>Deep Learning Challenges</vt:lpstr>
      <vt:lpstr>LMDBIO-LMM: Overview</vt:lpstr>
      <vt:lpstr>LMDBIO-LMM: Performance Analysis</vt:lpstr>
      <vt:lpstr>LMDBIO-DM: Process Coordination</vt:lpstr>
      <vt:lpstr>LMDBIO-DM: History Based Speculative Read (1/4) </vt:lpstr>
      <vt:lpstr>LMDBIO-DM: History Based Speculative Read (2/4)</vt:lpstr>
      <vt:lpstr>LMDBIO-DM: History Based Speculative Read (3/4)</vt:lpstr>
      <vt:lpstr>LMDBIO-DM: History Based Speculative Read (4/4)</vt:lpstr>
      <vt:lpstr>Experimental Setup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Scalable Deep Learning</dc:title>
  <dc:creator>Kwangi</dc:creator>
  <cp:lastModifiedBy>Microsoft Office User</cp:lastModifiedBy>
  <cp:revision>2908</cp:revision>
  <dcterms:modified xsi:type="dcterms:W3CDTF">2017-12-15T02:26:53Z</dcterms:modified>
</cp:coreProperties>
</file>